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57"/>
  </p:notesMasterIdLst>
  <p:sldIdLst>
    <p:sldId id="256" r:id="rId2"/>
    <p:sldId id="259" r:id="rId3"/>
    <p:sldId id="297" r:id="rId4"/>
    <p:sldId id="298" r:id="rId5"/>
    <p:sldId id="258" r:id="rId6"/>
    <p:sldId id="296" r:id="rId7"/>
    <p:sldId id="301" r:id="rId8"/>
    <p:sldId id="302" r:id="rId9"/>
    <p:sldId id="303" r:id="rId10"/>
    <p:sldId id="304" r:id="rId11"/>
    <p:sldId id="305" r:id="rId12"/>
    <p:sldId id="300" r:id="rId13"/>
    <p:sldId id="286" r:id="rId14"/>
    <p:sldId id="261" r:id="rId15"/>
    <p:sldId id="306" r:id="rId16"/>
    <p:sldId id="307" r:id="rId17"/>
    <p:sldId id="308" r:id="rId18"/>
    <p:sldId id="309" r:id="rId19"/>
    <p:sldId id="310" r:id="rId20"/>
    <p:sldId id="311" r:id="rId21"/>
    <p:sldId id="312" r:id="rId22"/>
    <p:sldId id="313" r:id="rId23"/>
    <p:sldId id="314" r:id="rId24"/>
    <p:sldId id="288" r:id="rId25"/>
    <p:sldId id="315" r:id="rId26"/>
    <p:sldId id="290" r:id="rId27"/>
    <p:sldId id="316" r:id="rId28"/>
    <p:sldId id="317" r:id="rId29"/>
    <p:sldId id="294" r:id="rId30"/>
    <p:sldId id="318" r:id="rId31"/>
    <p:sldId id="342" r:id="rId32"/>
    <p:sldId id="319" r:id="rId33"/>
    <p:sldId id="320" r:id="rId34"/>
    <p:sldId id="321" r:id="rId35"/>
    <p:sldId id="343" r:id="rId36"/>
    <p:sldId id="322"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279"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4E1EDB-40EE-43A1-B43D-AC25D0E96D43}">
  <a:tblStyle styleId="{934E1EDB-40EE-43A1-B43D-AC25D0E96D4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2081" autoAdjust="0"/>
  </p:normalViewPr>
  <p:slideViewPr>
    <p:cSldViewPr snapToGrid="0">
      <p:cViewPr varScale="1">
        <p:scale>
          <a:sx n="99" d="100"/>
          <a:sy n="99"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656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750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29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968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578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14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9703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9905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808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6275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1412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6044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3779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612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711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410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346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215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94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063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798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102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3658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9270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4097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5518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7023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1210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012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3711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096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17183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8734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5763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59227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3463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7727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5341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83476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283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14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1956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3201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9052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9647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1510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6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315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581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653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extLst>
      <p:ext uri="{BB962C8B-B14F-4D97-AF65-F5344CB8AC3E}">
        <p14:creationId xmlns:p14="http://schemas.microsoft.com/office/powerpoint/2010/main" val="26027033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ai2.appinventor.mit.edu/"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rduino.cc/en/Main/Softwar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arduino.esp8266.com/stable/package_esp8266com_index.jso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392289" y="1090800"/>
            <a:ext cx="5367900"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3600" dirty="0"/>
              <a:t>Internet of Things</a:t>
            </a:r>
            <a:endParaRPr sz="3600" dirty="0"/>
          </a:p>
        </p:txBody>
      </p:sp>
      <p:sp>
        <p:nvSpPr>
          <p:cNvPr id="3" name="Google Shape;184;p11">
            <a:extLst>
              <a:ext uri="{FF2B5EF4-FFF2-40B4-BE49-F238E27FC236}">
                <a16:creationId xmlns:a16="http://schemas.microsoft.com/office/drawing/2014/main" id="{CBB9BC97-C869-4A20-B082-FB4E587D8E82}"/>
              </a:ext>
            </a:extLst>
          </p:cNvPr>
          <p:cNvSpPr txBox="1">
            <a:spLocks/>
          </p:cNvSpPr>
          <p:nvPr/>
        </p:nvSpPr>
        <p:spPr>
          <a:xfrm>
            <a:off x="392289" y="1604394"/>
            <a:ext cx="5367900" cy="296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r>
              <a:rPr lang="en-IN" sz="1800" dirty="0"/>
              <a:t>Instructor: Subhadeep Dash</a:t>
            </a:r>
          </a:p>
        </p:txBody>
      </p:sp>
      <p:sp>
        <p:nvSpPr>
          <p:cNvPr id="4" name="TextBox 3">
            <a:extLst>
              <a:ext uri="{FF2B5EF4-FFF2-40B4-BE49-F238E27FC236}">
                <a16:creationId xmlns:a16="http://schemas.microsoft.com/office/drawing/2014/main" id="{E3A61ADA-B3A9-452C-9602-575EF85FF7E5}"/>
              </a:ext>
            </a:extLst>
          </p:cNvPr>
          <p:cNvSpPr txBox="1"/>
          <p:nvPr/>
        </p:nvSpPr>
        <p:spPr>
          <a:xfrm>
            <a:off x="392289" y="4258517"/>
            <a:ext cx="3513667" cy="461665"/>
          </a:xfrm>
          <a:prstGeom prst="rect">
            <a:avLst/>
          </a:prstGeom>
          <a:noFill/>
        </p:spPr>
        <p:txBody>
          <a:bodyPr wrap="square" rtlCol="0">
            <a:spAutoFit/>
          </a:bodyPr>
          <a:lstStyle/>
          <a:p>
            <a:r>
              <a:rPr lang="en-IN" sz="2400" b="1" dirty="0">
                <a:solidFill>
                  <a:srgbClr val="FF9800"/>
                </a:solidFill>
              </a:rPr>
              <a:t>Project Manual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Install esp8266 by ESP8266 Community (Only for NodeMCU)</a:t>
            </a:r>
          </a:p>
        </p:txBody>
      </p:sp>
      <p:pic>
        <p:nvPicPr>
          <p:cNvPr id="6" name="Picture 5">
            <a:extLst>
              <a:ext uri="{FF2B5EF4-FFF2-40B4-BE49-F238E27FC236}">
                <a16:creationId xmlns:a16="http://schemas.microsoft.com/office/drawing/2014/main" id="{95585BD0-95B6-4265-BD1C-34743A622762}"/>
              </a:ext>
            </a:extLst>
          </p:cNvPr>
          <p:cNvPicPr>
            <a:picLocks noChangeAspect="1"/>
          </p:cNvPicPr>
          <p:nvPr/>
        </p:nvPicPr>
        <p:blipFill>
          <a:blip r:embed="rId3"/>
          <a:stretch>
            <a:fillRect/>
          </a:stretch>
        </p:blipFill>
        <p:spPr>
          <a:xfrm>
            <a:off x="590309" y="1067760"/>
            <a:ext cx="6516547" cy="3662950"/>
          </a:xfrm>
          <a:prstGeom prst="rect">
            <a:avLst/>
          </a:prstGeom>
        </p:spPr>
      </p:pic>
    </p:spTree>
    <p:extLst>
      <p:ext uri="{BB962C8B-B14F-4D97-AF65-F5344CB8AC3E}">
        <p14:creationId xmlns:p14="http://schemas.microsoft.com/office/powerpoint/2010/main" val="189818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Select NodeMCU board after installation (Only for NodeMCU)</a:t>
            </a:r>
          </a:p>
        </p:txBody>
      </p:sp>
      <p:pic>
        <p:nvPicPr>
          <p:cNvPr id="5" name="Picture 4">
            <a:extLst>
              <a:ext uri="{FF2B5EF4-FFF2-40B4-BE49-F238E27FC236}">
                <a16:creationId xmlns:a16="http://schemas.microsoft.com/office/drawing/2014/main" id="{02B23F5D-BBBD-4489-87A4-4EBA2BD8BFFD}"/>
              </a:ext>
            </a:extLst>
          </p:cNvPr>
          <p:cNvPicPr>
            <a:picLocks noChangeAspect="1"/>
          </p:cNvPicPr>
          <p:nvPr/>
        </p:nvPicPr>
        <p:blipFill>
          <a:blip r:embed="rId3"/>
          <a:stretch>
            <a:fillRect/>
          </a:stretch>
        </p:blipFill>
        <p:spPr>
          <a:xfrm>
            <a:off x="1811027" y="1175262"/>
            <a:ext cx="4701519" cy="3619038"/>
          </a:xfrm>
          <a:prstGeom prst="rect">
            <a:avLst/>
          </a:prstGeom>
        </p:spPr>
      </p:pic>
    </p:spTree>
    <p:extLst>
      <p:ext uri="{BB962C8B-B14F-4D97-AF65-F5344CB8AC3E}">
        <p14:creationId xmlns:p14="http://schemas.microsoft.com/office/powerpoint/2010/main" val="3260207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Open the software and play with existing examples</a:t>
            </a:r>
          </a:p>
        </p:txBody>
      </p:sp>
      <p:pic>
        <p:nvPicPr>
          <p:cNvPr id="6" name="Picture 5">
            <a:extLst>
              <a:ext uri="{FF2B5EF4-FFF2-40B4-BE49-F238E27FC236}">
                <a16:creationId xmlns:a16="http://schemas.microsoft.com/office/drawing/2014/main" id="{424D42A6-8129-44B7-860E-E0B5100B3A66}"/>
              </a:ext>
            </a:extLst>
          </p:cNvPr>
          <p:cNvPicPr>
            <a:picLocks noChangeAspect="1"/>
          </p:cNvPicPr>
          <p:nvPr/>
        </p:nvPicPr>
        <p:blipFill>
          <a:blip r:embed="rId3"/>
          <a:stretch>
            <a:fillRect/>
          </a:stretch>
        </p:blipFill>
        <p:spPr>
          <a:xfrm>
            <a:off x="725792" y="1067759"/>
            <a:ext cx="6892208" cy="3568741"/>
          </a:xfrm>
          <a:prstGeom prst="rect">
            <a:avLst/>
          </a:prstGeom>
        </p:spPr>
      </p:pic>
    </p:spTree>
    <p:extLst>
      <p:ext uri="{BB962C8B-B14F-4D97-AF65-F5344CB8AC3E}">
        <p14:creationId xmlns:p14="http://schemas.microsoft.com/office/powerpoint/2010/main" val="26452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27198" y="3309820"/>
            <a:ext cx="4435853" cy="1159800"/>
          </a:xfrm>
          <a:prstGeom prst="rect">
            <a:avLst/>
          </a:prstGeom>
        </p:spPr>
        <p:txBody>
          <a:bodyPr spcFirstLastPara="1" wrap="square" lIns="91425" tIns="91425" rIns="91425" bIns="91425" anchor="b" anchorCtr="0">
            <a:noAutofit/>
          </a:bodyPr>
          <a:lstStyle/>
          <a:p>
            <a:pPr lvl="0"/>
            <a:r>
              <a:rPr lang="en-IN" sz="2000" dirty="0"/>
              <a:t>Connecting Sensors to the Arduino/ NodeMCU</a:t>
            </a:r>
            <a:endParaRPr sz="20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460563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Connecting sensors to Arduino/NodeMCU</a:t>
            </a:r>
            <a:endParaRPr dirty="0"/>
          </a:p>
        </p:txBody>
      </p:sp>
      <p:sp>
        <p:nvSpPr>
          <p:cNvPr id="237" name="Google Shape;237;p16"/>
          <p:cNvSpPr txBox="1">
            <a:spLocks noGrp="1"/>
          </p:cNvSpPr>
          <p:nvPr>
            <p:ph type="body" idx="1"/>
          </p:nvPr>
        </p:nvSpPr>
        <p:spPr>
          <a:xfrm>
            <a:off x="498708" y="1491000"/>
            <a:ext cx="7956670" cy="3145500"/>
          </a:xfrm>
          <a:prstGeom prst="rect">
            <a:avLst/>
          </a:prstGeom>
          <a:noFill/>
          <a:ln>
            <a:noFill/>
          </a:ln>
        </p:spPr>
        <p:txBody>
          <a:bodyPr spcFirstLastPara="1" wrap="square" lIns="91425" tIns="91425" rIns="91425" bIns="91425" anchor="ctr" anchorCtr="0">
            <a:noAutofit/>
          </a:bodyPr>
          <a:lstStyle/>
          <a:p>
            <a:r>
              <a:rPr lang="en-IN" sz="1400" dirty="0">
                <a:latin typeface="Roboto" pitchFamily="2" charset="0"/>
              </a:rPr>
              <a:t>All the VCC and GND pins should be connected to 5V/3.3V and GND pins of Arduino and NodeMCU respectively.</a:t>
            </a:r>
          </a:p>
          <a:p>
            <a:r>
              <a:rPr lang="en-IN" sz="1400" dirty="0">
                <a:latin typeface="Roboto" pitchFamily="2" charset="0"/>
              </a:rPr>
              <a:t>Most of the LDR modules, Soil Moisture modules, Water level modules, Rain Detection modules have VCC, GND, Analog Output and Digital Output pins.</a:t>
            </a:r>
          </a:p>
          <a:p>
            <a:r>
              <a:rPr lang="en-IN" sz="1400" dirty="0">
                <a:latin typeface="Roboto" pitchFamily="2" charset="0"/>
              </a:rPr>
              <a:t>The Analog Outputs can be given to any of the pins on the Analog side i.e. A0 to A5 and Digital Outputs from 2 to 13.</a:t>
            </a:r>
          </a:p>
          <a:p>
            <a:r>
              <a:rPr lang="en-IN" sz="1400" dirty="0">
                <a:latin typeface="Roboto" pitchFamily="2" charset="0"/>
              </a:rPr>
              <a:t>Values are read using analogRead(Pin no) and digitalRead(Pin no) from analog and digital sensors respectively. </a:t>
            </a:r>
            <a:r>
              <a:rPr lang="en-IN" sz="1400" dirty="0" err="1">
                <a:latin typeface="Roboto" pitchFamily="2" charset="0"/>
              </a:rPr>
              <a:t>E.g</a:t>
            </a:r>
            <a:r>
              <a:rPr lang="en-IN" sz="1400" dirty="0">
                <a:latin typeface="Roboto" pitchFamily="2" charset="0"/>
              </a:rPr>
              <a:t>: analogRead(A0), digitalRead(13)</a:t>
            </a:r>
          </a:p>
          <a:p>
            <a:r>
              <a:rPr lang="en-IN" sz="1400" dirty="0">
                <a:latin typeface="Roboto" pitchFamily="2" charset="0"/>
              </a:rPr>
              <a:t>digitalWrite(Pin no, LOW/HIGH) is used to pass LOW or HIGH signal to a digital pin which should be defined in the setup as shown here: pinMode(Pin_no, OUTPUT)</a:t>
            </a: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Connecting sensors to Arduino/NodeMCU</a:t>
            </a:r>
            <a:endParaRPr dirty="0"/>
          </a:p>
        </p:txBody>
      </p:sp>
      <p:sp>
        <p:nvSpPr>
          <p:cNvPr id="237" name="Google Shape;237;p16"/>
          <p:cNvSpPr txBox="1">
            <a:spLocks noGrp="1"/>
          </p:cNvSpPr>
          <p:nvPr>
            <p:ph type="body" idx="1"/>
          </p:nvPr>
        </p:nvSpPr>
        <p:spPr>
          <a:xfrm>
            <a:off x="498708" y="1491000"/>
            <a:ext cx="7956670" cy="3145500"/>
          </a:xfrm>
          <a:prstGeom prst="rect">
            <a:avLst/>
          </a:prstGeom>
        </p:spPr>
        <p:txBody>
          <a:bodyPr spcFirstLastPara="1" wrap="square" lIns="91425" tIns="91425" rIns="91425" bIns="91425" anchor="ctr" anchorCtr="0">
            <a:noAutofit/>
          </a:bodyPr>
          <a:lstStyle/>
          <a:p>
            <a:r>
              <a:rPr lang="en-IN" sz="1400" dirty="0">
                <a:latin typeface="Roboto" pitchFamily="2" charset="0"/>
              </a:rPr>
              <a:t>If there’s anything to print, </a:t>
            </a:r>
            <a:r>
              <a:rPr lang="en-IN" sz="1400" dirty="0" err="1">
                <a:latin typeface="Roboto" pitchFamily="2" charset="0"/>
              </a:rPr>
              <a:t>Serial.begin</a:t>
            </a:r>
            <a:r>
              <a:rPr lang="en-IN" sz="1400" dirty="0">
                <a:latin typeface="Roboto" pitchFamily="2" charset="0"/>
              </a:rPr>
              <a:t>(9600) is to be specified in the setup explicitly. </a:t>
            </a:r>
            <a:r>
              <a:rPr lang="en-IN" sz="1400" dirty="0" err="1">
                <a:latin typeface="Roboto" pitchFamily="2" charset="0"/>
              </a:rPr>
              <a:t>Serial.print</a:t>
            </a:r>
            <a:r>
              <a:rPr lang="en-IN" sz="1400" dirty="0">
                <a:latin typeface="Roboto" pitchFamily="2" charset="0"/>
              </a:rPr>
              <a:t>(“String”) is used to print in the Serial Monitor.</a:t>
            </a:r>
          </a:p>
          <a:p>
            <a:r>
              <a:rPr lang="en-IN" sz="1400" dirty="0">
                <a:latin typeface="Roboto" pitchFamily="2" charset="0"/>
                <a:ea typeface="Roboto" pitchFamily="2" charset="0"/>
              </a:rPr>
              <a:t>In HC05 module i.e. the Bluetooth one, the RX is connected to TX and TX is connected to RX of Arduino/NodeMCU and VCC &amp; GND are connected to 5V/3.3V &amp; GND respectively.</a:t>
            </a:r>
          </a:p>
          <a:p>
            <a:r>
              <a:rPr lang="en-IN" sz="1400" dirty="0">
                <a:latin typeface="Roboto" pitchFamily="2" charset="0"/>
                <a:ea typeface="Roboto" pitchFamily="2" charset="0"/>
              </a:rPr>
              <a:t>Never upload the code when RX and TX pins are connected to the HC05 module. Always connect only after the code is uploaded to the board.</a:t>
            </a:r>
          </a:p>
          <a:p>
            <a:r>
              <a:rPr lang="en-IN" sz="1400" dirty="0">
                <a:latin typeface="Roboto" pitchFamily="2" charset="0"/>
                <a:ea typeface="Roboto" pitchFamily="2" charset="0"/>
              </a:rPr>
              <a:t>For sensors like DHT11/DHT22 and BMP180/280, the corresponding libraries need to be downloaded which is shown in the consequent slides.</a:t>
            </a:r>
          </a:p>
          <a:p>
            <a:r>
              <a:rPr lang="en-IN" sz="1400" dirty="0">
                <a:latin typeface="Roboto" pitchFamily="2" charset="0"/>
                <a:ea typeface="Roboto" pitchFamily="2" charset="0"/>
              </a:rPr>
              <a:t>Ultrasonic sensors have an echo trigger mechanism. The trigger triggers the ultrasonic waves and the echo receives them. It calculates the distance based on the time in which the waves return just like how a bat uses ultrasonic waves to calculate the distance.</a:t>
            </a:r>
          </a:p>
          <a:p>
            <a:endParaRPr lang="en-IN" sz="1400" dirty="0">
              <a:latin typeface="Roboto" pitchFamily="2" charset="0"/>
              <a:ea typeface="Roboto" pitchFamily="2"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4422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713016"/>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Installing libraries for DHT</a:t>
            </a:r>
          </a:p>
          <a:p>
            <a:pPr>
              <a:spcAft>
                <a:spcPts val="1000"/>
              </a:spcAft>
              <a:buClr>
                <a:srgbClr val="FF9800"/>
              </a:buClr>
              <a:buSzPts val="2000"/>
            </a:pPr>
            <a:r>
              <a:rPr lang="en-IN" sz="1600" dirty="0">
                <a:solidFill>
                  <a:srgbClr val="FF9800"/>
                </a:solidFill>
                <a:latin typeface="Roboto Condensed Light"/>
                <a:sym typeface="Roboto Condensed Light"/>
              </a:rPr>
              <a:t>Go to Manage Libraries:</a:t>
            </a:r>
          </a:p>
        </p:txBody>
      </p:sp>
      <p:pic>
        <p:nvPicPr>
          <p:cNvPr id="6" name="Picture 5">
            <a:extLst>
              <a:ext uri="{FF2B5EF4-FFF2-40B4-BE49-F238E27FC236}">
                <a16:creationId xmlns:a16="http://schemas.microsoft.com/office/drawing/2014/main" id="{A573F258-02B8-4690-9BCE-807DC1B64026}"/>
              </a:ext>
            </a:extLst>
          </p:cNvPr>
          <p:cNvPicPr>
            <a:picLocks noChangeAspect="1"/>
          </p:cNvPicPr>
          <p:nvPr/>
        </p:nvPicPr>
        <p:blipFill>
          <a:blip r:embed="rId3"/>
          <a:stretch>
            <a:fillRect/>
          </a:stretch>
        </p:blipFill>
        <p:spPr>
          <a:xfrm>
            <a:off x="2814266" y="1168702"/>
            <a:ext cx="2796312" cy="3625598"/>
          </a:xfrm>
          <a:prstGeom prst="rect">
            <a:avLst/>
          </a:prstGeom>
        </p:spPr>
      </p:pic>
    </p:spTree>
    <p:extLst>
      <p:ext uri="{BB962C8B-B14F-4D97-AF65-F5344CB8AC3E}">
        <p14:creationId xmlns:p14="http://schemas.microsoft.com/office/powerpoint/2010/main" val="4051209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713016"/>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Installing libraries for DHT</a:t>
            </a:r>
          </a:p>
          <a:p>
            <a:pPr>
              <a:spcAft>
                <a:spcPts val="1000"/>
              </a:spcAft>
              <a:buClr>
                <a:srgbClr val="FF9800"/>
              </a:buClr>
              <a:buSzPts val="2000"/>
            </a:pPr>
            <a:r>
              <a:rPr lang="en-IN" sz="1600" dirty="0">
                <a:solidFill>
                  <a:srgbClr val="FF9800"/>
                </a:solidFill>
                <a:latin typeface="Roboto Condensed Light"/>
                <a:sym typeface="Roboto Condensed Light"/>
              </a:rPr>
              <a:t>Go to Manage Libraries:</a:t>
            </a:r>
          </a:p>
        </p:txBody>
      </p:sp>
      <p:pic>
        <p:nvPicPr>
          <p:cNvPr id="5" name="Picture 4">
            <a:extLst>
              <a:ext uri="{FF2B5EF4-FFF2-40B4-BE49-F238E27FC236}">
                <a16:creationId xmlns:a16="http://schemas.microsoft.com/office/drawing/2014/main" id="{B91528DD-063C-491E-8AC4-65ECC1937B76}"/>
              </a:ext>
            </a:extLst>
          </p:cNvPr>
          <p:cNvPicPr>
            <a:picLocks noChangeAspect="1"/>
          </p:cNvPicPr>
          <p:nvPr/>
        </p:nvPicPr>
        <p:blipFill>
          <a:blip r:embed="rId3"/>
          <a:stretch>
            <a:fillRect/>
          </a:stretch>
        </p:blipFill>
        <p:spPr>
          <a:xfrm>
            <a:off x="824807" y="1384553"/>
            <a:ext cx="5819062" cy="3409747"/>
          </a:xfrm>
          <a:prstGeom prst="rect">
            <a:avLst/>
          </a:prstGeom>
        </p:spPr>
      </p:pic>
    </p:spTree>
    <p:extLst>
      <p:ext uri="{BB962C8B-B14F-4D97-AF65-F5344CB8AC3E}">
        <p14:creationId xmlns:p14="http://schemas.microsoft.com/office/powerpoint/2010/main" val="352420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713016"/>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Installing libraries for DHT</a:t>
            </a:r>
          </a:p>
          <a:p>
            <a:pPr>
              <a:spcAft>
                <a:spcPts val="1000"/>
              </a:spcAft>
              <a:buClr>
                <a:srgbClr val="FF9800"/>
              </a:buClr>
              <a:buSzPts val="2000"/>
            </a:pPr>
            <a:r>
              <a:rPr lang="en-IN" sz="1600" dirty="0">
                <a:solidFill>
                  <a:srgbClr val="FF9800"/>
                </a:solidFill>
                <a:latin typeface="Roboto Condensed Light"/>
                <a:sym typeface="Roboto Condensed Light"/>
              </a:rPr>
              <a:t>Install Adafruit Unified Sensor:</a:t>
            </a:r>
          </a:p>
        </p:txBody>
      </p:sp>
      <p:pic>
        <p:nvPicPr>
          <p:cNvPr id="6" name="Picture 5">
            <a:extLst>
              <a:ext uri="{FF2B5EF4-FFF2-40B4-BE49-F238E27FC236}">
                <a16:creationId xmlns:a16="http://schemas.microsoft.com/office/drawing/2014/main" id="{B3DA7890-5045-42B0-902E-9BD04F0A9242}"/>
              </a:ext>
            </a:extLst>
          </p:cNvPr>
          <p:cNvPicPr>
            <a:picLocks noChangeAspect="1"/>
          </p:cNvPicPr>
          <p:nvPr/>
        </p:nvPicPr>
        <p:blipFill rotWithShape="1">
          <a:blip r:embed="rId3"/>
          <a:srcRect l="958"/>
          <a:stretch/>
        </p:blipFill>
        <p:spPr>
          <a:xfrm>
            <a:off x="915095" y="1564970"/>
            <a:ext cx="5983416" cy="3387130"/>
          </a:xfrm>
          <a:prstGeom prst="rect">
            <a:avLst/>
          </a:prstGeom>
        </p:spPr>
      </p:pic>
    </p:spTree>
    <p:extLst>
      <p:ext uri="{BB962C8B-B14F-4D97-AF65-F5344CB8AC3E}">
        <p14:creationId xmlns:p14="http://schemas.microsoft.com/office/powerpoint/2010/main" val="403159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584775"/>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DHT code to read from pin 2 of  Arduino for DHT22 and send output values based on temperature(for NodeMCU pin no is written followed by D):</a:t>
            </a:r>
          </a:p>
        </p:txBody>
      </p:sp>
      <p:pic>
        <p:nvPicPr>
          <p:cNvPr id="4" name="Picture 3">
            <a:extLst>
              <a:ext uri="{FF2B5EF4-FFF2-40B4-BE49-F238E27FC236}">
                <a16:creationId xmlns:a16="http://schemas.microsoft.com/office/drawing/2014/main" id="{6DAD6059-B30E-4707-B460-57FF144131F7}"/>
              </a:ext>
            </a:extLst>
          </p:cNvPr>
          <p:cNvPicPr>
            <a:picLocks noChangeAspect="1"/>
          </p:cNvPicPr>
          <p:nvPr/>
        </p:nvPicPr>
        <p:blipFill>
          <a:blip r:embed="rId3"/>
          <a:stretch>
            <a:fillRect/>
          </a:stretch>
        </p:blipFill>
        <p:spPr>
          <a:xfrm>
            <a:off x="2546128" y="1404395"/>
            <a:ext cx="3762375" cy="3009900"/>
          </a:xfrm>
          <a:prstGeom prst="rect">
            <a:avLst/>
          </a:prstGeom>
        </p:spPr>
      </p:pic>
    </p:spTree>
    <p:extLst>
      <p:ext uri="{BB962C8B-B14F-4D97-AF65-F5344CB8AC3E}">
        <p14:creationId xmlns:p14="http://schemas.microsoft.com/office/powerpoint/2010/main" val="50659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4" y="2871148"/>
            <a:ext cx="4930279"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000" dirty="0"/>
              <a:t>Installing Arduino IDE for NodeMCU and Arduino</a:t>
            </a:r>
            <a:endParaRPr sz="2000" dirty="0"/>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t>Let’s start with the first set of slides</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1</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196769" y="721342"/>
            <a:ext cx="8750461" cy="584775"/>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Install the following library and run the code. The BMP should be connected to 3.3V, GND, SDA and SCL pins of the Arduino board. It works for even later version of BMP like BMP180.</a:t>
            </a:r>
          </a:p>
        </p:txBody>
      </p:sp>
      <p:pic>
        <p:nvPicPr>
          <p:cNvPr id="4" name="Picture 3">
            <a:extLst>
              <a:ext uri="{FF2B5EF4-FFF2-40B4-BE49-F238E27FC236}">
                <a16:creationId xmlns:a16="http://schemas.microsoft.com/office/drawing/2014/main" id="{34BB5ED9-5A28-42C5-96D5-0960B0AD582D}"/>
              </a:ext>
            </a:extLst>
          </p:cNvPr>
          <p:cNvPicPr>
            <a:picLocks noChangeAspect="1"/>
          </p:cNvPicPr>
          <p:nvPr/>
        </p:nvPicPr>
        <p:blipFill>
          <a:blip r:embed="rId3"/>
          <a:stretch>
            <a:fillRect/>
          </a:stretch>
        </p:blipFill>
        <p:spPr>
          <a:xfrm>
            <a:off x="817177" y="1326077"/>
            <a:ext cx="7933284" cy="3096081"/>
          </a:xfrm>
          <a:prstGeom prst="rect">
            <a:avLst/>
          </a:prstGeom>
        </p:spPr>
      </p:pic>
      <p:sp>
        <p:nvSpPr>
          <p:cNvPr id="6" name="TextBox 5">
            <a:extLst>
              <a:ext uri="{FF2B5EF4-FFF2-40B4-BE49-F238E27FC236}">
                <a16:creationId xmlns:a16="http://schemas.microsoft.com/office/drawing/2014/main" id="{172BDE12-0982-4E1D-83B4-7A957118511F}"/>
              </a:ext>
            </a:extLst>
          </p:cNvPr>
          <p:cNvSpPr txBox="1"/>
          <p:nvPr/>
        </p:nvSpPr>
        <p:spPr>
          <a:xfrm>
            <a:off x="2004349" y="388993"/>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For BMP180 to Arduino connection:</a:t>
            </a:r>
          </a:p>
        </p:txBody>
      </p:sp>
    </p:spTree>
    <p:extLst>
      <p:ext uri="{BB962C8B-B14F-4D97-AF65-F5344CB8AC3E}">
        <p14:creationId xmlns:p14="http://schemas.microsoft.com/office/powerpoint/2010/main" val="3125441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196769" y="721342"/>
            <a:ext cx="8750461" cy="584775"/>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BMP180 uses I2C kind of communication. So, the connection diagram ought to be as shown below:</a:t>
            </a:r>
          </a:p>
        </p:txBody>
      </p:sp>
      <p:pic>
        <p:nvPicPr>
          <p:cNvPr id="1028" name="Picture 4" descr="Image result for bmp to arduino connection diagram">
            <a:extLst>
              <a:ext uri="{FF2B5EF4-FFF2-40B4-BE49-F238E27FC236}">
                <a16:creationId xmlns:a16="http://schemas.microsoft.com/office/drawing/2014/main" id="{434E2FA5-75E7-4355-A7B9-102C039582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73"/>
          <a:stretch/>
        </p:blipFill>
        <p:spPr bwMode="auto">
          <a:xfrm>
            <a:off x="2497359" y="1306118"/>
            <a:ext cx="2954317" cy="2675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573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584775"/>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The code for computing distance using Ultrasonic sensor is given below. The </a:t>
            </a:r>
            <a:r>
              <a:rPr lang="en-IN" sz="1600" dirty="0" err="1">
                <a:solidFill>
                  <a:srgbClr val="FF9800"/>
                </a:solidFill>
                <a:latin typeface="Roboto Condensed Light"/>
                <a:sym typeface="Roboto Condensed Light"/>
              </a:rPr>
              <a:t>trigPin</a:t>
            </a:r>
            <a:r>
              <a:rPr lang="en-IN" sz="1600" dirty="0">
                <a:solidFill>
                  <a:srgbClr val="FF9800"/>
                </a:solidFill>
                <a:latin typeface="Roboto Condensed Light"/>
                <a:sym typeface="Roboto Condensed Light"/>
              </a:rPr>
              <a:t> and </a:t>
            </a:r>
            <a:r>
              <a:rPr lang="en-IN" sz="1600" dirty="0" err="1">
                <a:solidFill>
                  <a:srgbClr val="FF9800"/>
                </a:solidFill>
                <a:latin typeface="Roboto Condensed Light"/>
                <a:sym typeface="Roboto Condensed Light"/>
              </a:rPr>
              <a:t>echoPin</a:t>
            </a:r>
            <a:r>
              <a:rPr lang="en-IN" sz="1600" dirty="0">
                <a:solidFill>
                  <a:srgbClr val="FF9800"/>
                </a:solidFill>
                <a:latin typeface="Roboto Condensed Light"/>
                <a:sym typeface="Roboto Condensed Light"/>
              </a:rPr>
              <a:t> can be given to any Digital pins present on the board.</a:t>
            </a:r>
          </a:p>
        </p:txBody>
      </p:sp>
      <p:pic>
        <p:nvPicPr>
          <p:cNvPr id="3" name="Picture 2">
            <a:extLst>
              <a:ext uri="{FF2B5EF4-FFF2-40B4-BE49-F238E27FC236}">
                <a16:creationId xmlns:a16="http://schemas.microsoft.com/office/drawing/2014/main" id="{FDD2BF23-2DA3-42B9-87CC-80D401950370}"/>
              </a:ext>
            </a:extLst>
          </p:cNvPr>
          <p:cNvPicPr>
            <a:picLocks noChangeAspect="1"/>
          </p:cNvPicPr>
          <p:nvPr/>
        </p:nvPicPr>
        <p:blipFill>
          <a:blip r:embed="rId3"/>
          <a:stretch>
            <a:fillRect/>
          </a:stretch>
        </p:blipFill>
        <p:spPr>
          <a:xfrm>
            <a:off x="1570478" y="1381125"/>
            <a:ext cx="4752975" cy="3762375"/>
          </a:xfrm>
          <a:prstGeom prst="rect">
            <a:avLst/>
          </a:prstGeom>
        </p:spPr>
      </p:pic>
    </p:spTree>
    <p:extLst>
      <p:ext uri="{BB962C8B-B14F-4D97-AF65-F5344CB8AC3E}">
        <p14:creationId xmlns:p14="http://schemas.microsoft.com/office/powerpoint/2010/main" val="4961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584775"/>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For all other kinds of sensors this code should work i.e. for the ones having both analog and digital output.</a:t>
            </a:r>
          </a:p>
        </p:txBody>
      </p:sp>
      <p:pic>
        <p:nvPicPr>
          <p:cNvPr id="5" name="Picture 4">
            <a:extLst>
              <a:ext uri="{FF2B5EF4-FFF2-40B4-BE49-F238E27FC236}">
                <a16:creationId xmlns:a16="http://schemas.microsoft.com/office/drawing/2014/main" id="{749FE0C1-E68E-41C0-97A7-184A303576FF}"/>
              </a:ext>
            </a:extLst>
          </p:cNvPr>
          <p:cNvPicPr>
            <a:picLocks noChangeAspect="1"/>
          </p:cNvPicPr>
          <p:nvPr/>
        </p:nvPicPr>
        <p:blipFill>
          <a:blip r:embed="rId3"/>
          <a:stretch>
            <a:fillRect/>
          </a:stretch>
        </p:blipFill>
        <p:spPr>
          <a:xfrm>
            <a:off x="2568981" y="1260975"/>
            <a:ext cx="3495675" cy="2971800"/>
          </a:xfrm>
          <a:prstGeom prst="rect">
            <a:avLst/>
          </a:prstGeom>
        </p:spPr>
      </p:pic>
    </p:spTree>
    <p:extLst>
      <p:ext uri="{BB962C8B-B14F-4D97-AF65-F5344CB8AC3E}">
        <p14:creationId xmlns:p14="http://schemas.microsoft.com/office/powerpoint/2010/main" val="269450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243605" y="3218389"/>
            <a:ext cx="5254370" cy="1159800"/>
          </a:xfrm>
          <a:prstGeom prst="rect">
            <a:avLst/>
          </a:prstGeom>
        </p:spPr>
        <p:txBody>
          <a:bodyPr spcFirstLastPara="1" wrap="square" lIns="91425" tIns="91425" rIns="91425" bIns="91425" anchor="b" anchorCtr="0">
            <a:noAutofit/>
          </a:bodyPr>
          <a:lstStyle/>
          <a:p>
            <a:pPr lvl="0"/>
            <a:r>
              <a:rPr lang="en-IN" sz="2000" dirty="0"/>
              <a:t>Connecting LED lights for Output</a:t>
            </a:r>
            <a:endParaRPr sz="20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3</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666044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Connecting LEDs to Arduino</a:t>
            </a:r>
            <a:endParaRPr dirty="0"/>
          </a:p>
        </p:txBody>
      </p:sp>
      <p:sp>
        <p:nvSpPr>
          <p:cNvPr id="237" name="Google Shape;237;p16"/>
          <p:cNvSpPr txBox="1">
            <a:spLocks noGrp="1"/>
          </p:cNvSpPr>
          <p:nvPr>
            <p:ph type="body" idx="1"/>
          </p:nvPr>
        </p:nvSpPr>
        <p:spPr>
          <a:xfrm>
            <a:off x="498708" y="1491000"/>
            <a:ext cx="3668178" cy="3145500"/>
          </a:xfrm>
          <a:prstGeom prst="rect">
            <a:avLst/>
          </a:prstGeom>
        </p:spPr>
        <p:txBody>
          <a:bodyPr spcFirstLastPara="1" wrap="square" lIns="91425" tIns="91425" rIns="91425" bIns="91425" anchor="ctr" anchorCtr="0">
            <a:noAutofit/>
          </a:bodyPr>
          <a:lstStyle/>
          <a:p>
            <a:r>
              <a:rPr lang="en-IN" sz="1400" dirty="0">
                <a:latin typeface="Roboto" pitchFamily="2" charset="0"/>
              </a:rPr>
              <a:t>Connect the positive end of the LED to the digital pin to which the output is supplied and negative end of it is connected to one end of a resistor.</a:t>
            </a:r>
          </a:p>
          <a:p>
            <a:r>
              <a:rPr lang="en-IN" sz="1400" dirty="0">
                <a:latin typeface="Roboto" pitchFamily="2" charset="0"/>
                <a:ea typeface="Roboto" pitchFamily="2" charset="0"/>
              </a:rPr>
              <a:t>The other end of the resistor is connected to the GND of the Arduino.</a:t>
            </a:r>
          </a:p>
          <a:p>
            <a:r>
              <a:rPr lang="en-IN" sz="1400" dirty="0">
                <a:latin typeface="Roboto" pitchFamily="2" charset="0"/>
                <a:ea typeface="Roboto" pitchFamily="2" charset="0"/>
              </a:rPr>
              <a:t>The output pin needs to be initialized in the setup.</a:t>
            </a:r>
          </a:p>
          <a:p>
            <a:r>
              <a:rPr lang="en-IN" sz="1400" dirty="0">
                <a:latin typeface="Roboto" pitchFamily="2" charset="0"/>
                <a:ea typeface="Roboto" pitchFamily="2" charset="0"/>
              </a:rPr>
              <a:t>A simple blink example for an LED is given here:</a:t>
            </a:r>
          </a:p>
          <a:p>
            <a:endParaRPr lang="en-IN" sz="1400" dirty="0">
              <a:latin typeface="Roboto" pitchFamily="2" charset="0"/>
              <a:ea typeface="Roboto" pitchFamily="2"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a:ln>
                  <a:noFill/>
                </a:ln>
                <a:solidFill>
                  <a:srgbClr val="FFFFFF"/>
                </a:solidFill>
                <a:effectLst/>
                <a:uLnTx/>
                <a:uFillTx/>
                <a:latin typeface="Roboto Condensed"/>
                <a:sym typeface="Roboto Condense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200" b="1" i="0" u="none" strike="noStrike" kern="0" cap="none" spc="0" normalizeH="0" baseline="0" noProof="0">
              <a:ln>
                <a:noFill/>
              </a:ln>
              <a:solidFill>
                <a:srgbClr val="FFFFFF"/>
              </a:solidFill>
              <a:effectLst/>
              <a:uLnTx/>
              <a:uFillTx/>
              <a:latin typeface="Roboto Condensed"/>
              <a:sym typeface="Roboto Condense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extLst>
              <a:ext uri="{FF2B5EF4-FFF2-40B4-BE49-F238E27FC236}">
                <a16:creationId xmlns:a16="http://schemas.microsoft.com/office/drawing/2014/main" id="{3333F13E-6DCF-4BC9-A882-F2B9325DED5D}"/>
              </a:ext>
            </a:extLst>
          </p:cNvPr>
          <p:cNvPicPr>
            <a:picLocks noChangeAspect="1"/>
          </p:cNvPicPr>
          <p:nvPr/>
        </p:nvPicPr>
        <p:blipFill>
          <a:blip r:embed="rId3"/>
          <a:stretch>
            <a:fillRect/>
          </a:stretch>
        </p:blipFill>
        <p:spPr>
          <a:xfrm>
            <a:off x="4381516" y="2219480"/>
            <a:ext cx="4079577" cy="1688539"/>
          </a:xfrm>
          <a:prstGeom prst="rect">
            <a:avLst/>
          </a:prstGeom>
        </p:spPr>
      </p:pic>
    </p:spTree>
    <p:extLst>
      <p:ext uri="{BB962C8B-B14F-4D97-AF65-F5344CB8AC3E}">
        <p14:creationId xmlns:p14="http://schemas.microsoft.com/office/powerpoint/2010/main" val="190157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208881" y="3476700"/>
            <a:ext cx="5254370" cy="1159800"/>
          </a:xfrm>
          <a:prstGeom prst="rect">
            <a:avLst/>
          </a:prstGeom>
        </p:spPr>
        <p:txBody>
          <a:bodyPr spcFirstLastPara="1" wrap="square" lIns="91425" tIns="91425" rIns="91425" bIns="91425" anchor="b" anchorCtr="0">
            <a:noAutofit/>
          </a:bodyPr>
          <a:lstStyle/>
          <a:p>
            <a:pPr lvl="0"/>
            <a:r>
              <a:rPr lang="en-IN" sz="2000" dirty="0"/>
              <a:t>Powering high voltage devices like motors using L293D ICs</a:t>
            </a:r>
            <a:endParaRPr sz="20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4</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735295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Connecting High Voltage devices like motors to Arduino through L293D</a:t>
            </a:r>
            <a:endParaRPr dirty="0"/>
          </a:p>
        </p:txBody>
      </p:sp>
      <p:sp>
        <p:nvSpPr>
          <p:cNvPr id="237" name="Google Shape;237;p16"/>
          <p:cNvSpPr txBox="1">
            <a:spLocks noGrp="1"/>
          </p:cNvSpPr>
          <p:nvPr>
            <p:ph type="body" idx="1"/>
          </p:nvPr>
        </p:nvSpPr>
        <p:spPr>
          <a:xfrm>
            <a:off x="498707" y="1491000"/>
            <a:ext cx="4967829" cy="3145500"/>
          </a:xfrm>
          <a:prstGeom prst="rect">
            <a:avLst/>
          </a:prstGeom>
        </p:spPr>
        <p:txBody>
          <a:bodyPr spcFirstLastPara="1" wrap="square" lIns="91425" tIns="91425" rIns="91425" bIns="91425" anchor="ctr" anchorCtr="0">
            <a:noAutofit/>
          </a:bodyPr>
          <a:lstStyle/>
          <a:p>
            <a:r>
              <a:rPr lang="en-IN" sz="1400" dirty="0">
                <a:latin typeface="Roboto" pitchFamily="2" charset="0"/>
              </a:rPr>
              <a:t>DC motors should never be directly connected to Arduino else it can result in damage of the board.</a:t>
            </a:r>
          </a:p>
          <a:p>
            <a:r>
              <a:rPr lang="en-IN" sz="1400" dirty="0">
                <a:latin typeface="Roboto" pitchFamily="2" charset="0"/>
              </a:rPr>
              <a:t>L293D acts as a switch to power motors and water pumps through an external power source like battery.</a:t>
            </a:r>
          </a:p>
          <a:p>
            <a:r>
              <a:rPr lang="en-IN" sz="1400" dirty="0">
                <a:latin typeface="Roboto" pitchFamily="2" charset="0"/>
              </a:rPr>
              <a:t>The GND of the power source i.e. battery and Arduino are connected and provided to each of the GND pins of the IC i.e. pins 4, 5, 12 and 13.</a:t>
            </a:r>
          </a:p>
          <a:p>
            <a:r>
              <a:rPr lang="en-IN" sz="1400" dirty="0">
                <a:latin typeface="Roboto" pitchFamily="2" charset="0"/>
              </a:rPr>
              <a:t>The VCC1 and VCC2 need power from the battery source. So, they are connected to the positive terminal of the power source i.e. battery.</a:t>
            </a:r>
          </a:p>
          <a:p>
            <a:r>
              <a:rPr lang="en-IN" sz="1400" dirty="0">
                <a:latin typeface="Roboto" pitchFamily="2" charset="0"/>
              </a:rPr>
              <a:t>The Enable 1, 2 should be given 5V from Arduino so that inputs and outputs 1 and 2 can be used.</a:t>
            </a: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a:ln>
                  <a:noFill/>
                </a:ln>
                <a:solidFill>
                  <a:srgbClr val="FFFFFF"/>
                </a:solidFill>
                <a:effectLst/>
                <a:uLnTx/>
                <a:uFillTx/>
                <a:latin typeface="Roboto Condensed"/>
                <a:sym typeface="Roboto Condense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200" b="1" i="0" u="none" strike="noStrike" kern="0" cap="none" spc="0" normalizeH="0" baseline="0" noProof="0">
              <a:ln>
                <a:noFill/>
              </a:ln>
              <a:solidFill>
                <a:srgbClr val="FFFFFF"/>
              </a:solidFill>
              <a:effectLst/>
              <a:uLnTx/>
              <a:uFillTx/>
              <a:latin typeface="Roboto Condensed"/>
              <a:sym typeface="Roboto Condense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1" name="Picture 2" descr="Image result for motor driver ic">
            <a:extLst>
              <a:ext uri="{FF2B5EF4-FFF2-40B4-BE49-F238E27FC236}">
                <a16:creationId xmlns:a16="http://schemas.microsoft.com/office/drawing/2014/main" id="{D05C16D2-93C4-4EFD-901B-56F258C18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8" t="7800" r="4079" b="9304"/>
          <a:stretch/>
        </p:blipFill>
        <p:spPr bwMode="auto">
          <a:xfrm>
            <a:off x="5466537" y="1621760"/>
            <a:ext cx="2765779" cy="271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97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Connecting High Voltage devices like motors to Arduino through L293D</a:t>
            </a:r>
            <a:endParaRPr dirty="0"/>
          </a:p>
        </p:txBody>
      </p:sp>
      <p:sp>
        <p:nvSpPr>
          <p:cNvPr id="237" name="Google Shape;237;p16"/>
          <p:cNvSpPr txBox="1">
            <a:spLocks noGrp="1"/>
          </p:cNvSpPr>
          <p:nvPr>
            <p:ph type="body" idx="1"/>
          </p:nvPr>
        </p:nvSpPr>
        <p:spPr>
          <a:xfrm>
            <a:off x="498707" y="1491000"/>
            <a:ext cx="4967829" cy="3145500"/>
          </a:xfrm>
          <a:prstGeom prst="rect">
            <a:avLst/>
          </a:prstGeom>
        </p:spPr>
        <p:txBody>
          <a:bodyPr spcFirstLastPara="1" wrap="square" lIns="91425" tIns="91425" rIns="91425" bIns="91425" anchor="ctr" anchorCtr="0">
            <a:noAutofit/>
          </a:bodyPr>
          <a:lstStyle/>
          <a:p>
            <a:r>
              <a:rPr lang="en-IN" sz="1400" dirty="0">
                <a:latin typeface="Roboto" pitchFamily="2" charset="0"/>
              </a:rPr>
              <a:t>The inputs and outputs 3 and 4 can be left as we are going to use a single motor while this IC can support 2 motors. Even the Enable 3, 4 can be left or provided logic LOW i.e. GND from Arduino.</a:t>
            </a:r>
          </a:p>
          <a:p>
            <a:r>
              <a:rPr lang="en-IN" sz="1400" dirty="0">
                <a:latin typeface="Roboto" pitchFamily="2" charset="0"/>
              </a:rPr>
              <a:t>The input 1 i.e. pin 2 can be connected to the digital pin from which output is received and the input 2 i.e. pin 7 can be given GND from Arduino</a:t>
            </a:r>
          </a:p>
          <a:p>
            <a:r>
              <a:rPr lang="en-IN" sz="1400" dirty="0">
                <a:latin typeface="Roboto" pitchFamily="2" charset="0"/>
              </a:rPr>
              <a:t>The outputs 1 and 2 i.e. pins 3 and 6 can be connected to the power.</a:t>
            </a:r>
          </a:p>
          <a:p>
            <a:r>
              <a:rPr lang="en-IN" sz="1400" dirty="0">
                <a:latin typeface="Roboto" pitchFamily="2" charset="0"/>
              </a:rPr>
              <a:t>Only if the input 1 is high, power is passed to the output 1 which makes the motor run.</a:t>
            </a:r>
          </a:p>
          <a:p>
            <a:r>
              <a:rPr lang="en-IN" sz="1400" dirty="0">
                <a:latin typeface="Roboto" pitchFamily="2" charset="0"/>
              </a:rPr>
              <a:t>In this way DC motors and high voltage of around 9 to 12 V appliances can be controlled using L293D as a switch.</a:t>
            </a: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a:ln>
                  <a:noFill/>
                </a:ln>
                <a:solidFill>
                  <a:srgbClr val="FFFFFF"/>
                </a:solidFill>
                <a:effectLst/>
                <a:uLnTx/>
                <a:uFillTx/>
                <a:latin typeface="Roboto Condensed"/>
                <a:sym typeface="Roboto Condense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200" b="1" i="0" u="none" strike="noStrike" kern="0" cap="none" spc="0" normalizeH="0" baseline="0" noProof="0">
              <a:ln>
                <a:noFill/>
              </a:ln>
              <a:solidFill>
                <a:srgbClr val="FFFFFF"/>
              </a:solidFill>
              <a:effectLst/>
              <a:uLnTx/>
              <a:uFillTx/>
              <a:latin typeface="Roboto Condensed"/>
              <a:sym typeface="Roboto Condense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1" name="Picture 2" descr="Image result for motor driver ic">
            <a:extLst>
              <a:ext uri="{FF2B5EF4-FFF2-40B4-BE49-F238E27FC236}">
                <a16:creationId xmlns:a16="http://schemas.microsoft.com/office/drawing/2014/main" id="{D05C16D2-93C4-4EFD-901B-56F258C18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8" t="7800" r="4079" b="9304"/>
          <a:stretch/>
        </p:blipFill>
        <p:spPr bwMode="auto">
          <a:xfrm>
            <a:off x="5466537" y="1621760"/>
            <a:ext cx="2765779" cy="271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246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313053" y="3634500"/>
            <a:ext cx="5254370" cy="1159800"/>
          </a:xfrm>
          <a:prstGeom prst="rect">
            <a:avLst/>
          </a:prstGeom>
        </p:spPr>
        <p:txBody>
          <a:bodyPr spcFirstLastPara="1" wrap="square" lIns="91425" tIns="91425" rIns="91425" bIns="91425" anchor="b" anchorCtr="0">
            <a:noAutofit/>
          </a:bodyPr>
          <a:lstStyle/>
          <a:p>
            <a:pPr lvl="0"/>
            <a:r>
              <a:rPr lang="en-IN" sz="2000" dirty="0"/>
              <a:t>MIT App Inventor 2 tutorial</a:t>
            </a:r>
            <a:endParaRPr sz="20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5</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392897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Parts of Arduino Uno</a:t>
            </a:r>
          </a:p>
        </p:txBody>
      </p:sp>
      <p:pic>
        <p:nvPicPr>
          <p:cNvPr id="5" name="Picture 2" descr="Image result for arduino parts">
            <a:extLst>
              <a:ext uri="{FF2B5EF4-FFF2-40B4-BE49-F238E27FC236}">
                <a16:creationId xmlns:a16="http://schemas.microsoft.com/office/drawing/2014/main" id="{BC7F393C-13D5-466B-AB8B-CEB67740AA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77" b="4515"/>
          <a:stretch/>
        </p:blipFill>
        <p:spPr bwMode="auto">
          <a:xfrm>
            <a:off x="1431703" y="1122254"/>
            <a:ext cx="5991225" cy="345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1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en-GB" dirty="0"/>
              <a:t>Connecting HC05 i.e. Bluetooth Module to Arduino Uno</a:t>
            </a:r>
            <a:endParaRPr dirty="0"/>
          </a:p>
        </p:txBody>
      </p:sp>
      <p:sp>
        <p:nvSpPr>
          <p:cNvPr id="237" name="Google Shape;237;p16"/>
          <p:cNvSpPr txBox="1">
            <a:spLocks noGrp="1"/>
          </p:cNvSpPr>
          <p:nvPr>
            <p:ph type="body" idx="1"/>
          </p:nvPr>
        </p:nvSpPr>
        <p:spPr>
          <a:xfrm>
            <a:off x="498707" y="1491000"/>
            <a:ext cx="4967829" cy="3145500"/>
          </a:xfrm>
          <a:prstGeom prst="rect">
            <a:avLst/>
          </a:prstGeom>
        </p:spPr>
        <p:txBody>
          <a:bodyPr spcFirstLastPara="1" wrap="square" lIns="91425" tIns="91425" rIns="91425" bIns="91425" anchor="ctr" anchorCtr="0">
            <a:noAutofit/>
          </a:bodyPr>
          <a:lstStyle/>
          <a:p>
            <a:r>
              <a:rPr lang="en-IN" sz="1400" dirty="0">
                <a:latin typeface="Roboto" pitchFamily="2" charset="0"/>
              </a:rPr>
              <a:t>HC05 module transmits whatever data is printed on the serial monitor.</a:t>
            </a:r>
          </a:p>
          <a:p>
            <a:r>
              <a:rPr lang="en-IN" sz="1400" dirty="0">
                <a:latin typeface="Roboto" pitchFamily="2" charset="0"/>
              </a:rPr>
              <a:t>The VCC, GND pins are connected to the VCC, GND pins of the Arduino board respectively.</a:t>
            </a:r>
          </a:p>
          <a:p>
            <a:r>
              <a:rPr lang="en-IN" sz="1400" dirty="0">
                <a:latin typeface="Roboto" pitchFamily="2" charset="0"/>
              </a:rPr>
              <a:t>The RX, TX pins of the Bluetooth module are connected to the TX, RX pins of the Arduino respectively which are the serial pins.</a:t>
            </a:r>
          </a:p>
          <a:p>
            <a:r>
              <a:rPr lang="en-IN" sz="1400" dirty="0">
                <a:latin typeface="Roboto" pitchFamily="2" charset="0"/>
              </a:rPr>
              <a:t>The app for receiving the values sent through Bluetooth is built using MIT App Inventor 2.</a:t>
            </a:r>
          </a:p>
          <a:p>
            <a:r>
              <a:rPr lang="en-IN" sz="1400" dirty="0">
                <a:latin typeface="Roboto" pitchFamily="2" charset="0"/>
                <a:ea typeface="Roboto" pitchFamily="2" charset="0"/>
              </a:rPr>
              <a:t>Apps for IoT can easily be built through </a:t>
            </a:r>
            <a:r>
              <a:rPr lang="en-IN" sz="1400" dirty="0">
                <a:latin typeface="Roboto" pitchFamily="2" charset="0"/>
                <a:ea typeface="Roboto" pitchFamily="2" charset="0"/>
                <a:hlinkClick r:id="rId3"/>
              </a:rPr>
              <a:t>MIT App Inventor2</a:t>
            </a:r>
            <a:r>
              <a:rPr lang="en-IN" sz="1400" dirty="0">
                <a:latin typeface="Roboto" pitchFamily="2" charset="0"/>
                <a:ea typeface="Roboto" pitchFamily="2" charset="0"/>
              </a:rPr>
              <a:t>.</a:t>
            </a:r>
          </a:p>
          <a:p>
            <a:r>
              <a:rPr lang="en-IN" sz="1400" dirty="0">
                <a:latin typeface="Roboto" pitchFamily="2" charset="0"/>
                <a:ea typeface="Roboto" pitchFamily="2" charset="0"/>
              </a:rPr>
              <a:t>Always connect RX and TX to Arduino only after uploading the code. The password of HC-05 for first time connection is either 0000 or 1234.</a:t>
            </a:r>
            <a:endParaRPr lang="en-IN" sz="1400" dirty="0">
              <a:latin typeface="Roboto" pitchFamily="2"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1" i="0" u="none" strike="noStrike" kern="0" cap="none" spc="0" normalizeH="0" baseline="0" noProof="0">
                <a:ln>
                  <a:noFill/>
                </a:ln>
                <a:solidFill>
                  <a:srgbClr val="FFFFFF"/>
                </a:solidFill>
                <a:effectLst/>
                <a:uLnTx/>
                <a:uFillTx/>
                <a:latin typeface="Roboto Condensed"/>
                <a:sym typeface="Roboto Condensed"/>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200" b="1" i="0" u="none" strike="noStrike" kern="0" cap="none" spc="0" normalizeH="0" baseline="0" noProof="0">
              <a:ln>
                <a:noFill/>
              </a:ln>
              <a:solidFill>
                <a:srgbClr val="FFFFFF"/>
              </a:solidFill>
              <a:effectLst/>
              <a:uLnTx/>
              <a:uFillTx/>
              <a:latin typeface="Roboto Condensed"/>
              <a:sym typeface="Roboto Condense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5" name="Picture 2" descr="Image result for hc05 bluetooth module">
            <a:extLst>
              <a:ext uri="{FF2B5EF4-FFF2-40B4-BE49-F238E27FC236}">
                <a16:creationId xmlns:a16="http://schemas.microsoft.com/office/drawing/2014/main" id="{386D3325-2D4B-41AD-934C-FF7B73BD9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054" y="1297470"/>
            <a:ext cx="3122285" cy="272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74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Write a simple Arduino code to read analog and digital values and print it in Serial Monitor:</a:t>
            </a:r>
          </a:p>
        </p:txBody>
      </p:sp>
      <p:pic>
        <p:nvPicPr>
          <p:cNvPr id="5" name="Picture 4">
            <a:extLst>
              <a:ext uri="{FF2B5EF4-FFF2-40B4-BE49-F238E27FC236}">
                <a16:creationId xmlns:a16="http://schemas.microsoft.com/office/drawing/2014/main" id="{27E6513B-D0E1-487F-85A0-A035748AD0CD}"/>
              </a:ext>
            </a:extLst>
          </p:cNvPr>
          <p:cNvPicPr>
            <a:picLocks noChangeAspect="1"/>
          </p:cNvPicPr>
          <p:nvPr/>
        </p:nvPicPr>
        <p:blipFill>
          <a:blip r:embed="rId3"/>
          <a:stretch>
            <a:fillRect/>
          </a:stretch>
        </p:blipFill>
        <p:spPr>
          <a:xfrm>
            <a:off x="2568981" y="1260975"/>
            <a:ext cx="3495675" cy="2971800"/>
          </a:xfrm>
          <a:prstGeom prst="rect">
            <a:avLst/>
          </a:prstGeom>
        </p:spPr>
      </p:pic>
    </p:spTree>
    <p:extLst>
      <p:ext uri="{BB962C8B-B14F-4D97-AF65-F5344CB8AC3E}">
        <p14:creationId xmlns:p14="http://schemas.microsoft.com/office/powerpoint/2010/main" val="3455806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Create a project in the home screen after logging in with your Gmail account:</a:t>
            </a:r>
          </a:p>
        </p:txBody>
      </p:sp>
      <p:pic>
        <p:nvPicPr>
          <p:cNvPr id="6" name="Picture 5">
            <a:extLst>
              <a:ext uri="{FF2B5EF4-FFF2-40B4-BE49-F238E27FC236}">
                <a16:creationId xmlns:a16="http://schemas.microsoft.com/office/drawing/2014/main" id="{AC85964C-6F30-4BAD-82F2-C23FF2C50A35}"/>
              </a:ext>
            </a:extLst>
          </p:cNvPr>
          <p:cNvPicPr>
            <a:picLocks noChangeAspect="1"/>
          </p:cNvPicPr>
          <p:nvPr/>
        </p:nvPicPr>
        <p:blipFill rotWithShape="1">
          <a:blip r:embed="rId3"/>
          <a:srcRect t="604" b="-1"/>
          <a:stretch/>
        </p:blipFill>
        <p:spPr>
          <a:xfrm>
            <a:off x="1061914" y="1002022"/>
            <a:ext cx="7020172" cy="3366283"/>
          </a:xfrm>
          <a:prstGeom prst="rect">
            <a:avLst/>
          </a:prstGeom>
        </p:spPr>
      </p:pic>
    </p:spTree>
    <p:extLst>
      <p:ext uri="{BB962C8B-B14F-4D97-AF65-F5344CB8AC3E}">
        <p14:creationId xmlns:p14="http://schemas.microsoft.com/office/powerpoint/2010/main" val="2196183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Enter the project:</a:t>
            </a:r>
          </a:p>
        </p:txBody>
      </p:sp>
      <p:pic>
        <p:nvPicPr>
          <p:cNvPr id="5" name="Picture 4">
            <a:extLst>
              <a:ext uri="{FF2B5EF4-FFF2-40B4-BE49-F238E27FC236}">
                <a16:creationId xmlns:a16="http://schemas.microsoft.com/office/drawing/2014/main" id="{8A588B80-89E1-4DBB-BE0B-1378810C0306}"/>
              </a:ext>
            </a:extLst>
          </p:cNvPr>
          <p:cNvPicPr>
            <a:picLocks noChangeAspect="1"/>
          </p:cNvPicPr>
          <p:nvPr/>
        </p:nvPicPr>
        <p:blipFill>
          <a:blip r:embed="rId3"/>
          <a:stretch>
            <a:fillRect/>
          </a:stretch>
        </p:blipFill>
        <p:spPr>
          <a:xfrm>
            <a:off x="643708" y="1128060"/>
            <a:ext cx="6974292" cy="3394155"/>
          </a:xfrm>
          <a:prstGeom prst="rect">
            <a:avLst/>
          </a:prstGeom>
        </p:spPr>
      </p:pic>
    </p:spTree>
    <p:extLst>
      <p:ext uri="{BB962C8B-B14F-4D97-AF65-F5344CB8AC3E}">
        <p14:creationId xmlns:p14="http://schemas.microsoft.com/office/powerpoint/2010/main" val="2121944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Change the background for better looks:</a:t>
            </a:r>
          </a:p>
        </p:txBody>
      </p:sp>
      <p:pic>
        <p:nvPicPr>
          <p:cNvPr id="6" name="Picture 5">
            <a:extLst>
              <a:ext uri="{FF2B5EF4-FFF2-40B4-BE49-F238E27FC236}">
                <a16:creationId xmlns:a16="http://schemas.microsoft.com/office/drawing/2014/main" id="{D0D115CE-16AF-4B78-AAAC-EB66C74B08F5}"/>
              </a:ext>
            </a:extLst>
          </p:cNvPr>
          <p:cNvPicPr>
            <a:picLocks noChangeAspect="1"/>
          </p:cNvPicPr>
          <p:nvPr/>
        </p:nvPicPr>
        <p:blipFill>
          <a:blip r:embed="rId3"/>
          <a:stretch>
            <a:fillRect/>
          </a:stretch>
        </p:blipFill>
        <p:spPr>
          <a:xfrm>
            <a:off x="354939" y="1115077"/>
            <a:ext cx="7252839" cy="3521423"/>
          </a:xfrm>
          <a:prstGeom prst="rect">
            <a:avLst/>
          </a:prstGeom>
        </p:spPr>
      </p:pic>
    </p:spTree>
    <p:extLst>
      <p:ext uri="{BB962C8B-B14F-4D97-AF65-F5344CB8AC3E}">
        <p14:creationId xmlns:p14="http://schemas.microsoft.com/office/powerpoint/2010/main" val="674919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 a horizontal component:</a:t>
            </a:r>
          </a:p>
        </p:txBody>
      </p:sp>
      <p:pic>
        <p:nvPicPr>
          <p:cNvPr id="3" name="Picture 2">
            <a:extLst>
              <a:ext uri="{FF2B5EF4-FFF2-40B4-BE49-F238E27FC236}">
                <a16:creationId xmlns:a16="http://schemas.microsoft.com/office/drawing/2014/main" id="{D273CD24-44C0-4AB0-BD77-0A7DD1A5ED9E}"/>
              </a:ext>
            </a:extLst>
          </p:cNvPr>
          <p:cNvPicPr>
            <a:picLocks noChangeAspect="1"/>
          </p:cNvPicPr>
          <p:nvPr/>
        </p:nvPicPr>
        <p:blipFill>
          <a:blip r:embed="rId3"/>
          <a:stretch>
            <a:fillRect/>
          </a:stretch>
        </p:blipFill>
        <p:spPr>
          <a:xfrm>
            <a:off x="904774" y="1274841"/>
            <a:ext cx="6641432" cy="3205191"/>
          </a:xfrm>
          <a:prstGeom prst="rect">
            <a:avLst/>
          </a:prstGeom>
        </p:spPr>
      </p:pic>
    </p:spTree>
    <p:extLst>
      <p:ext uri="{BB962C8B-B14F-4D97-AF65-F5344CB8AC3E}">
        <p14:creationId xmlns:p14="http://schemas.microsoft.com/office/powerpoint/2010/main" val="2668330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 a </a:t>
            </a:r>
            <a:r>
              <a:rPr lang="en-IN" sz="1600" dirty="0" err="1">
                <a:solidFill>
                  <a:srgbClr val="FF9800"/>
                </a:solidFill>
                <a:latin typeface="Roboto Condensed Light"/>
                <a:sym typeface="Roboto Condensed Light"/>
              </a:rPr>
              <a:t>listpicker</a:t>
            </a:r>
            <a:r>
              <a:rPr lang="en-IN" sz="1600" dirty="0">
                <a:solidFill>
                  <a:srgbClr val="FF9800"/>
                </a:solidFill>
                <a:latin typeface="Roboto Condensed Light"/>
                <a:sym typeface="Roboto Condensed Light"/>
              </a:rPr>
              <a:t> to select your Bluetooth device from the list of devices</a:t>
            </a:r>
          </a:p>
        </p:txBody>
      </p:sp>
      <p:pic>
        <p:nvPicPr>
          <p:cNvPr id="5" name="Picture 4">
            <a:extLst>
              <a:ext uri="{FF2B5EF4-FFF2-40B4-BE49-F238E27FC236}">
                <a16:creationId xmlns:a16="http://schemas.microsoft.com/office/drawing/2014/main" id="{42F99B48-5984-4CF9-8BA4-4791C5569FDC}"/>
              </a:ext>
            </a:extLst>
          </p:cNvPr>
          <p:cNvPicPr>
            <a:picLocks noChangeAspect="1"/>
          </p:cNvPicPr>
          <p:nvPr/>
        </p:nvPicPr>
        <p:blipFill>
          <a:blip r:embed="rId3"/>
          <a:stretch>
            <a:fillRect/>
          </a:stretch>
        </p:blipFill>
        <p:spPr>
          <a:xfrm>
            <a:off x="700361" y="1054398"/>
            <a:ext cx="7127016" cy="3425634"/>
          </a:xfrm>
          <a:prstGeom prst="rect">
            <a:avLst/>
          </a:prstGeom>
        </p:spPr>
      </p:pic>
    </p:spTree>
    <p:extLst>
      <p:ext uri="{BB962C8B-B14F-4D97-AF65-F5344CB8AC3E}">
        <p14:creationId xmlns:p14="http://schemas.microsoft.com/office/powerpoint/2010/main" val="567223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And change some properties for styling:</a:t>
            </a:r>
          </a:p>
        </p:txBody>
      </p:sp>
      <p:pic>
        <p:nvPicPr>
          <p:cNvPr id="6" name="Picture 5">
            <a:extLst>
              <a:ext uri="{FF2B5EF4-FFF2-40B4-BE49-F238E27FC236}">
                <a16:creationId xmlns:a16="http://schemas.microsoft.com/office/drawing/2014/main" id="{19BF6292-88A1-48BC-A121-2B3930C5D641}"/>
              </a:ext>
            </a:extLst>
          </p:cNvPr>
          <p:cNvPicPr>
            <a:picLocks noChangeAspect="1"/>
          </p:cNvPicPr>
          <p:nvPr/>
        </p:nvPicPr>
        <p:blipFill>
          <a:blip r:embed="rId3"/>
          <a:stretch>
            <a:fillRect/>
          </a:stretch>
        </p:blipFill>
        <p:spPr>
          <a:xfrm>
            <a:off x="624033" y="1195518"/>
            <a:ext cx="7158418" cy="3284514"/>
          </a:xfrm>
          <a:prstGeom prst="rect">
            <a:avLst/>
          </a:prstGeom>
        </p:spPr>
      </p:pic>
    </p:spTree>
    <p:extLst>
      <p:ext uri="{BB962C8B-B14F-4D97-AF65-F5344CB8AC3E}">
        <p14:creationId xmlns:p14="http://schemas.microsoft.com/office/powerpoint/2010/main" val="3028499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 a label for displaying text received:</a:t>
            </a:r>
          </a:p>
        </p:txBody>
      </p:sp>
      <p:pic>
        <p:nvPicPr>
          <p:cNvPr id="5" name="Picture 4">
            <a:extLst>
              <a:ext uri="{FF2B5EF4-FFF2-40B4-BE49-F238E27FC236}">
                <a16:creationId xmlns:a16="http://schemas.microsoft.com/office/drawing/2014/main" id="{5DA88AFB-50B8-4B2A-B1DA-B32B266C7FDB}"/>
              </a:ext>
            </a:extLst>
          </p:cNvPr>
          <p:cNvPicPr>
            <a:picLocks noChangeAspect="1"/>
          </p:cNvPicPr>
          <p:nvPr/>
        </p:nvPicPr>
        <p:blipFill>
          <a:blip r:embed="rId3"/>
          <a:stretch>
            <a:fillRect/>
          </a:stretch>
        </p:blipFill>
        <p:spPr>
          <a:xfrm>
            <a:off x="596908" y="1129928"/>
            <a:ext cx="7021091" cy="3364923"/>
          </a:xfrm>
          <a:prstGeom prst="rect">
            <a:avLst/>
          </a:prstGeom>
        </p:spPr>
      </p:pic>
    </p:spTree>
    <p:extLst>
      <p:ext uri="{BB962C8B-B14F-4D97-AF65-F5344CB8AC3E}">
        <p14:creationId xmlns:p14="http://schemas.microsoft.com/office/powerpoint/2010/main" val="2967671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Adding a clock for timely updates:</a:t>
            </a:r>
          </a:p>
        </p:txBody>
      </p:sp>
      <p:pic>
        <p:nvPicPr>
          <p:cNvPr id="6" name="Picture 5">
            <a:extLst>
              <a:ext uri="{FF2B5EF4-FFF2-40B4-BE49-F238E27FC236}">
                <a16:creationId xmlns:a16="http://schemas.microsoft.com/office/drawing/2014/main" id="{ECD4525B-7D3A-41B4-869F-F5E14EF50BA2}"/>
              </a:ext>
            </a:extLst>
          </p:cNvPr>
          <p:cNvPicPr>
            <a:picLocks noChangeAspect="1"/>
          </p:cNvPicPr>
          <p:nvPr/>
        </p:nvPicPr>
        <p:blipFill>
          <a:blip r:embed="rId3"/>
          <a:stretch>
            <a:fillRect/>
          </a:stretch>
        </p:blipFill>
        <p:spPr>
          <a:xfrm>
            <a:off x="633298" y="1116153"/>
            <a:ext cx="6981343" cy="3363879"/>
          </a:xfrm>
          <a:prstGeom prst="rect">
            <a:avLst/>
          </a:prstGeom>
        </p:spPr>
      </p:pic>
    </p:spTree>
    <p:extLst>
      <p:ext uri="{BB962C8B-B14F-4D97-AF65-F5344CB8AC3E}">
        <p14:creationId xmlns:p14="http://schemas.microsoft.com/office/powerpoint/2010/main" val="257487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Parts of NodeMCU</a:t>
            </a:r>
          </a:p>
        </p:txBody>
      </p:sp>
      <p:pic>
        <p:nvPicPr>
          <p:cNvPr id="6" name="Picture 2" descr="Image result for nodemcu">
            <a:extLst>
              <a:ext uri="{FF2B5EF4-FFF2-40B4-BE49-F238E27FC236}">
                <a16:creationId xmlns:a16="http://schemas.microsoft.com/office/drawing/2014/main" id="{9360926A-E4E4-4034-9640-5E7611404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107" y="1321122"/>
            <a:ext cx="5644444" cy="3135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459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Adding a Bluetooth Client for receiving values:</a:t>
            </a:r>
          </a:p>
        </p:txBody>
      </p:sp>
      <p:pic>
        <p:nvPicPr>
          <p:cNvPr id="5" name="Picture 4">
            <a:extLst>
              <a:ext uri="{FF2B5EF4-FFF2-40B4-BE49-F238E27FC236}">
                <a16:creationId xmlns:a16="http://schemas.microsoft.com/office/drawing/2014/main" id="{D44323FA-C805-4321-98B3-64302900BC4D}"/>
              </a:ext>
            </a:extLst>
          </p:cNvPr>
          <p:cNvPicPr>
            <a:picLocks noChangeAspect="1"/>
          </p:cNvPicPr>
          <p:nvPr/>
        </p:nvPicPr>
        <p:blipFill rotWithShape="1">
          <a:blip r:embed="rId3"/>
          <a:srcRect t="527"/>
          <a:stretch/>
        </p:blipFill>
        <p:spPr>
          <a:xfrm>
            <a:off x="578717" y="1132936"/>
            <a:ext cx="7039283" cy="3503564"/>
          </a:xfrm>
          <a:prstGeom prst="rect">
            <a:avLst/>
          </a:prstGeom>
        </p:spPr>
      </p:pic>
    </p:spTree>
    <p:extLst>
      <p:ext uri="{BB962C8B-B14F-4D97-AF65-F5344CB8AC3E}">
        <p14:creationId xmlns:p14="http://schemas.microsoft.com/office/powerpoint/2010/main" val="2142199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Adding logic for selecting device and receiving values:</a:t>
            </a:r>
          </a:p>
        </p:txBody>
      </p:sp>
      <p:pic>
        <p:nvPicPr>
          <p:cNvPr id="6" name="Picture 5">
            <a:extLst>
              <a:ext uri="{FF2B5EF4-FFF2-40B4-BE49-F238E27FC236}">
                <a16:creationId xmlns:a16="http://schemas.microsoft.com/office/drawing/2014/main" id="{8FEDA08E-EA8A-4562-81EE-436F195C7BC6}"/>
              </a:ext>
            </a:extLst>
          </p:cNvPr>
          <p:cNvPicPr>
            <a:picLocks noChangeAspect="1"/>
          </p:cNvPicPr>
          <p:nvPr/>
        </p:nvPicPr>
        <p:blipFill>
          <a:blip r:embed="rId3"/>
          <a:stretch>
            <a:fillRect/>
          </a:stretch>
        </p:blipFill>
        <p:spPr>
          <a:xfrm>
            <a:off x="496711" y="1098429"/>
            <a:ext cx="7121289" cy="3538072"/>
          </a:xfrm>
          <a:prstGeom prst="rect">
            <a:avLst/>
          </a:prstGeom>
        </p:spPr>
      </p:pic>
    </p:spTree>
    <p:extLst>
      <p:ext uri="{BB962C8B-B14F-4D97-AF65-F5344CB8AC3E}">
        <p14:creationId xmlns:p14="http://schemas.microsoft.com/office/powerpoint/2010/main" val="1821873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Building the app and visualizing the app using MIT AI2 Companion App available in Play Store:</a:t>
            </a:r>
          </a:p>
        </p:txBody>
      </p:sp>
      <p:pic>
        <p:nvPicPr>
          <p:cNvPr id="5" name="Picture 4">
            <a:extLst>
              <a:ext uri="{FF2B5EF4-FFF2-40B4-BE49-F238E27FC236}">
                <a16:creationId xmlns:a16="http://schemas.microsoft.com/office/drawing/2014/main" id="{1FEDA062-ED37-42A1-AF5F-A27E91779923}"/>
              </a:ext>
            </a:extLst>
          </p:cNvPr>
          <p:cNvPicPr>
            <a:picLocks noChangeAspect="1"/>
          </p:cNvPicPr>
          <p:nvPr/>
        </p:nvPicPr>
        <p:blipFill>
          <a:blip r:embed="rId3"/>
          <a:stretch>
            <a:fillRect/>
          </a:stretch>
        </p:blipFill>
        <p:spPr>
          <a:xfrm>
            <a:off x="527690" y="1090611"/>
            <a:ext cx="7033962" cy="3389422"/>
          </a:xfrm>
          <a:prstGeom prst="rect">
            <a:avLst/>
          </a:prstGeom>
        </p:spPr>
      </p:pic>
    </p:spTree>
    <p:extLst>
      <p:ext uri="{BB962C8B-B14F-4D97-AF65-F5344CB8AC3E}">
        <p14:creationId xmlns:p14="http://schemas.microsoft.com/office/powerpoint/2010/main" val="1153912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Connecting app built to MIT AI2 Companion app installed on Android phone:</a:t>
            </a:r>
          </a:p>
        </p:txBody>
      </p:sp>
      <p:pic>
        <p:nvPicPr>
          <p:cNvPr id="6" name="Picture 5">
            <a:extLst>
              <a:ext uri="{FF2B5EF4-FFF2-40B4-BE49-F238E27FC236}">
                <a16:creationId xmlns:a16="http://schemas.microsoft.com/office/drawing/2014/main" id="{27C0391D-5FC8-4128-86C2-6CD0C2E6B125}"/>
              </a:ext>
            </a:extLst>
          </p:cNvPr>
          <p:cNvPicPr>
            <a:picLocks noChangeAspect="1"/>
          </p:cNvPicPr>
          <p:nvPr/>
        </p:nvPicPr>
        <p:blipFill>
          <a:blip r:embed="rId3"/>
          <a:stretch>
            <a:fillRect/>
          </a:stretch>
        </p:blipFill>
        <p:spPr>
          <a:xfrm>
            <a:off x="3619850" y="1156439"/>
            <a:ext cx="2158991" cy="3838206"/>
          </a:xfrm>
          <a:prstGeom prst="rect">
            <a:avLst/>
          </a:prstGeom>
        </p:spPr>
      </p:pic>
    </p:spTree>
    <p:extLst>
      <p:ext uri="{BB962C8B-B14F-4D97-AF65-F5344CB8AC3E}">
        <p14:creationId xmlns:p14="http://schemas.microsoft.com/office/powerpoint/2010/main" val="431461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Testing in MIT AI2 Companion app installed on Android phone:</a:t>
            </a:r>
          </a:p>
        </p:txBody>
      </p:sp>
      <p:pic>
        <p:nvPicPr>
          <p:cNvPr id="5" name="Picture 4">
            <a:extLst>
              <a:ext uri="{FF2B5EF4-FFF2-40B4-BE49-F238E27FC236}">
                <a16:creationId xmlns:a16="http://schemas.microsoft.com/office/drawing/2014/main" id="{1F98AA0C-3BF9-4176-AFA9-8F7167E95F59}"/>
              </a:ext>
            </a:extLst>
          </p:cNvPr>
          <p:cNvPicPr>
            <a:picLocks noChangeAspect="1"/>
          </p:cNvPicPr>
          <p:nvPr/>
        </p:nvPicPr>
        <p:blipFill>
          <a:blip r:embed="rId3"/>
          <a:stretch>
            <a:fillRect/>
          </a:stretch>
        </p:blipFill>
        <p:spPr>
          <a:xfrm>
            <a:off x="1162165" y="1119781"/>
            <a:ext cx="6251944" cy="3516719"/>
          </a:xfrm>
          <a:prstGeom prst="rect">
            <a:avLst/>
          </a:prstGeom>
        </p:spPr>
      </p:pic>
    </p:spTree>
    <p:extLst>
      <p:ext uri="{BB962C8B-B14F-4D97-AF65-F5344CB8AC3E}">
        <p14:creationId xmlns:p14="http://schemas.microsoft.com/office/powerpoint/2010/main" val="2509612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63468"/>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Clicking on Select Bluetooth Device gives list of devices. Select HC-05:</a:t>
            </a:r>
          </a:p>
        </p:txBody>
      </p:sp>
      <p:pic>
        <p:nvPicPr>
          <p:cNvPr id="6" name="Picture 5">
            <a:extLst>
              <a:ext uri="{FF2B5EF4-FFF2-40B4-BE49-F238E27FC236}">
                <a16:creationId xmlns:a16="http://schemas.microsoft.com/office/drawing/2014/main" id="{E3E10957-F4D6-4537-805E-6537B95AE24E}"/>
              </a:ext>
            </a:extLst>
          </p:cNvPr>
          <p:cNvPicPr>
            <a:picLocks noChangeAspect="1"/>
          </p:cNvPicPr>
          <p:nvPr/>
        </p:nvPicPr>
        <p:blipFill>
          <a:blip r:embed="rId3"/>
          <a:stretch>
            <a:fillRect/>
          </a:stretch>
        </p:blipFill>
        <p:spPr>
          <a:xfrm>
            <a:off x="1339881" y="1105058"/>
            <a:ext cx="6278119" cy="3531442"/>
          </a:xfrm>
          <a:prstGeom prst="rect">
            <a:avLst/>
          </a:prstGeom>
        </p:spPr>
      </p:pic>
    </p:spTree>
    <p:extLst>
      <p:ext uri="{BB962C8B-B14F-4D97-AF65-F5344CB8AC3E}">
        <p14:creationId xmlns:p14="http://schemas.microsoft.com/office/powerpoint/2010/main" val="1781446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40514"/>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Checking Values Received:</a:t>
            </a:r>
          </a:p>
        </p:txBody>
      </p:sp>
      <p:pic>
        <p:nvPicPr>
          <p:cNvPr id="5" name="Picture 4">
            <a:extLst>
              <a:ext uri="{FF2B5EF4-FFF2-40B4-BE49-F238E27FC236}">
                <a16:creationId xmlns:a16="http://schemas.microsoft.com/office/drawing/2014/main" id="{C12CFEC5-0205-4BA3-8B52-FB42D3A2FF23}"/>
              </a:ext>
            </a:extLst>
          </p:cNvPr>
          <p:cNvPicPr>
            <a:picLocks noChangeAspect="1"/>
          </p:cNvPicPr>
          <p:nvPr/>
        </p:nvPicPr>
        <p:blipFill>
          <a:blip r:embed="rId3"/>
          <a:stretch>
            <a:fillRect/>
          </a:stretch>
        </p:blipFill>
        <p:spPr>
          <a:xfrm>
            <a:off x="1506668" y="1130374"/>
            <a:ext cx="5838675" cy="3506125"/>
          </a:xfrm>
          <a:prstGeom prst="rect">
            <a:avLst/>
          </a:prstGeom>
        </p:spPr>
      </p:pic>
    </p:spTree>
    <p:extLst>
      <p:ext uri="{BB962C8B-B14F-4D97-AF65-F5344CB8AC3E}">
        <p14:creationId xmlns:p14="http://schemas.microsoft.com/office/powerpoint/2010/main" val="3444602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40514"/>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 another horizontal arrangement layout:</a:t>
            </a:r>
          </a:p>
        </p:txBody>
      </p:sp>
      <p:pic>
        <p:nvPicPr>
          <p:cNvPr id="6" name="Picture 5">
            <a:extLst>
              <a:ext uri="{FF2B5EF4-FFF2-40B4-BE49-F238E27FC236}">
                <a16:creationId xmlns:a16="http://schemas.microsoft.com/office/drawing/2014/main" id="{7EC46607-5106-4517-B15A-D8D10D59FFC5}"/>
              </a:ext>
            </a:extLst>
          </p:cNvPr>
          <p:cNvPicPr>
            <a:picLocks noChangeAspect="1"/>
          </p:cNvPicPr>
          <p:nvPr/>
        </p:nvPicPr>
        <p:blipFill>
          <a:blip r:embed="rId3"/>
          <a:stretch>
            <a:fillRect/>
          </a:stretch>
        </p:blipFill>
        <p:spPr>
          <a:xfrm>
            <a:off x="563316" y="1088020"/>
            <a:ext cx="7034203" cy="3414967"/>
          </a:xfrm>
          <a:prstGeom prst="rect">
            <a:avLst/>
          </a:prstGeom>
        </p:spPr>
      </p:pic>
    </p:spTree>
    <p:extLst>
      <p:ext uri="{BB962C8B-B14F-4D97-AF65-F5344CB8AC3E}">
        <p14:creationId xmlns:p14="http://schemas.microsoft.com/office/powerpoint/2010/main" val="3670559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40514"/>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Adding horizontal components in the new horizontal component:</a:t>
            </a:r>
          </a:p>
        </p:txBody>
      </p:sp>
      <p:pic>
        <p:nvPicPr>
          <p:cNvPr id="5" name="Picture 4">
            <a:extLst>
              <a:ext uri="{FF2B5EF4-FFF2-40B4-BE49-F238E27FC236}">
                <a16:creationId xmlns:a16="http://schemas.microsoft.com/office/drawing/2014/main" id="{31CA27CA-CC0F-43D0-A139-10F992BA7A93}"/>
              </a:ext>
            </a:extLst>
          </p:cNvPr>
          <p:cNvPicPr>
            <a:picLocks noChangeAspect="1"/>
          </p:cNvPicPr>
          <p:nvPr/>
        </p:nvPicPr>
        <p:blipFill>
          <a:blip r:embed="rId3"/>
          <a:stretch>
            <a:fillRect/>
          </a:stretch>
        </p:blipFill>
        <p:spPr>
          <a:xfrm>
            <a:off x="708310" y="1183537"/>
            <a:ext cx="6883650" cy="3319449"/>
          </a:xfrm>
          <a:prstGeom prst="rect">
            <a:avLst/>
          </a:prstGeom>
        </p:spPr>
      </p:pic>
    </p:spTree>
    <p:extLst>
      <p:ext uri="{BB962C8B-B14F-4D97-AF65-F5344CB8AC3E}">
        <p14:creationId xmlns:p14="http://schemas.microsoft.com/office/powerpoint/2010/main" val="1783510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40514"/>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Adding buttons in the horizontal components:</a:t>
            </a:r>
          </a:p>
        </p:txBody>
      </p:sp>
      <p:pic>
        <p:nvPicPr>
          <p:cNvPr id="6" name="Picture 5">
            <a:extLst>
              <a:ext uri="{FF2B5EF4-FFF2-40B4-BE49-F238E27FC236}">
                <a16:creationId xmlns:a16="http://schemas.microsoft.com/office/drawing/2014/main" id="{998B4971-4D53-40A8-8804-28AAD74589CD}"/>
              </a:ext>
            </a:extLst>
          </p:cNvPr>
          <p:cNvPicPr>
            <a:picLocks noChangeAspect="1"/>
          </p:cNvPicPr>
          <p:nvPr/>
        </p:nvPicPr>
        <p:blipFill>
          <a:blip r:embed="rId3"/>
          <a:stretch>
            <a:fillRect/>
          </a:stretch>
        </p:blipFill>
        <p:spPr>
          <a:xfrm>
            <a:off x="348696" y="1114759"/>
            <a:ext cx="7151699" cy="3464765"/>
          </a:xfrm>
          <a:prstGeom prst="rect">
            <a:avLst/>
          </a:prstGeom>
        </p:spPr>
      </p:pic>
    </p:spTree>
    <p:extLst>
      <p:ext uri="{BB962C8B-B14F-4D97-AF65-F5344CB8AC3E}">
        <p14:creationId xmlns:p14="http://schemas.microsoft.com/office/powerpoint/2010/main" val="2784573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Download Arduino IDE Software from this link: </a:t>
            </a:r>
            <a:r>
              <a:rPr lang="en-IN" sz="1600" dirty="0">
                <a:hlinkClick r:id="rId3"/>
              </a:rPr>
              <a:t>https://www.arduino.cc/en/Main/Software</a:t>
            </a:r>
            <a:endParaRPr lang="en-IN" sz="1600" dirty="0">
              <a:solidFill>
                <a:srgbClr val="FF9800"/>
              </a:solidFill>
              <a:latin typeface="Roboto Condensed Light"/>
              <a:sym typeface="Roboto Condensed Light"/>
            </a:endParaRPr>
          </a:p>
        </p:txBody>
      </p:sp>
      <p:pic>
        <p:nvPicPr>
          <p:cNvPr id="3" name="Picture 2">
            <a:extLst>
              <a:ext uri="{FF2B5EF4-FFF2-40B4-BE49-F238E27FC236}">
                <a16:creationId xmlns:a16="http://schemas.microsoft.com/office/drawing/2014/main" id="{FCFB7D71-F5AB-4C20-834D-8B2962F6E44A}"/>
              </a:ext>
            </a:extLst>
          </p:cNvPr>
          <p:cNvPicPr>
            <a:picLocks noChangeAspect="1"/>
          </p:cNvPicPr>
          <p:nvPr/>
        </p:nvPicPr>
        <p:blipFill>
          <a:blip r:embed="rId4"/>
          <a:stretch>
            <a:fillRect/>
          </a:stretch>
        </p:blipFill>
        <p:spPr>
          <a:xfrm>
            <a:off x="480349" y="1095964"/>
            <a:ext cx="7457921" cy="331833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40514"/>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Adding the following logic blocks:</a:t>
            </a:r>
          </a:p>
        </p:txBody>
      </p:sp>
      <p:pic>
        <p:nvPicPr>
          <p:cNvPr id="5" name="Picture 4">
            <a:extLst>
              <a:ext uri="{FF2B5EF4-FFF2-40B4-BE49-F238E27FC236}">
                <a16:creationId xmlns:a16="http://schemas.microsoft.com/office/drawing/2014/main" id="{B00331A0-4E75-42C8-8C17-2116A2FE83AB}"/>
              </a:ext>
            </a:extLst>
          </p:cNvPr>
          <p:cNvPicPr>
            <a:picLocks noChangeAspect="1"/>
          </p:cNvPicPr>
          <p:nvPr/>
        </p:nvPicPr>
        <p:blipFill>
          <a:blip r:embed="rId3"/>
          <a:stretch>
            <a:fillRect/>
          </a:stretch>
        </p:blipFill>
        <p:spPr>
          <a:xfrm>
            <a:off x="272982" y="1307939"/>
            <a:ext cx="7383618" cy="3328561"/>
          </a:xfrm>
          <a:prstGeom prst="rect">
            <a:avLst/>
          </a:prstGeom>
        </p:spPr>
      </p:pic>
    </p:spTree>
    <p:extLst>
      <p:ext uri="{BB962C8B-B14F-4D97-AF65-F5344CB8AC3E}">
        <p14:creationId xmlns:p14="http://schemas.microsoft.com/office/powerpoint/2010/main" val="3082702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40514"/>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Change the Arduino Code as follows to receive signals from mobile:</a:t>
            </a:r>
          </a:p>
        </p:txBody>
      </p:sp>
      <p:pic>
        <p:nvPicPr>
          <p:cNvPr id="6" name="Picture 5">
            <a:extLst>
              <a:ext uri="{FF2B5EF4-FFF2-40B4-BE49-F238E27FC236}">
                <a16:creationId xmlns:a16="http://schemas.microsoft.com/office/drawing/2014/main" id="{FE7E14B4-9F0C-4233-8186-36B550BF6D4F}"/>
              </a:ext>
            </a:extLst>
          </p:cNvPr>
          <p:cNvPicPr>
            <a:picLocks noChangeAspect="1"/>
          </p:cNvPicPr>
          <p:nvPr/>
        </p:nvPicPr>
        <p:blipFill rotWithShape="1">
          <a:blip r:embed="rId3"/>
          <a:srcRect t="1" b="48861"/>
          <a:stretch/>
        </p:blipFill>
        <p:spPr>
          <a:xfrm>
            <a:off x="565125" y="1246018"/>
            <a:ext cx="4153631" cy="2872034"/>
          </a:xfrm>
          <a:prstGeom prst="rect">
            <a:avLst/>
          </a:prstGeom>
        </p:spPr>
      </p:pic>
      <p:pic>
        <p:nvPicPr>
          <p:cNvPr id="7" name="Picture 6">
            <a:extLst>
              <a:ext uri="{FF2B5EF4-FFF2-40B4-BE49-F238E27FC236}">
                <a16:creationId xmlns:a16="http://schemas.microsoft.com/office/drawing/2014/main" id="{B599F269-06D4-4D0F-81CA-ED1E758CA959}"/>
              </a:ext>
            </a:extLst>
          </p:cNvPr>
          <p:cNvPicPr>
            <a:picLocks noChangeAspect="1"/>
          </p:cNvPicPr>
          <p:nvPr/>
        </p:nvPicPr>
        <p:blipFill rotWithShape="1">
          <a:blip r:embed="rId4"/>
          <a:srcRect r="24801"/>
          <a:stretch/>
        </p:blipFill>
        <p:spPr>
          <a:xfrm>
            <a:off x="4811525" y="1246019"/>
            <a:ext cx="3846359" cy="3175510"/>
          </a:xfrm>
          <a:prstGeom prst="rect">
            <a:avLst/>
          </a:prstGeom>
        </p:spPr>
      </p:pic>
    </p:spTree>
    <p:extLst>
      <p:ext uri="{BB962C8B-B14F-4D97-AF65-F5344CB8AC3E}">
        <p14:creationId xmlns:p14="http://schemas.microsoft.com/office/powerpoint/2010/main" val="2211233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40514"/>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Clicking on the first button gives both analog and digital values:</a:t>
            </a:r>
          </a:p>
        </p:txBody>
      </p:sp>
      <p:pic>
        <p:nvPicPr>
          <p:cNvPr id="6" name="Picture 5">
            <a:extLst>
              <a:ext uri="{FF2B5EF4-FFF2-40B4-BE49-F238E27FC236}">
                <a16:creationId xmlns:a16="http://schemas.microsoft.com/office/drawing/2014/main" id="{BB1AE928-EE8B-4D15-9AD2-EDEE874E73BB}"/>
              </a:ext>
            </a:extLst>
          </p:cNvPr>
          <p:cNvPicPr>
            <a:picLocks noChangeAspect="1"/>
          </p:cNvPicPr>
          <p:nvPr/>
        </p:nvPicPr>
        <p:blipFill>
          <a:blip r:embed="rId3"/>
          <a:stretch>
            <a:fillRect/>
          </a:stretch>
        </p:blipFill>
        <p:spPr>
          <a:xfrm>
            <a:off x="1126889" y="985250"/>
            <a:ext cx="6491111" cy="3651250"/>
          </a:xfrm>
          <a:prstGeom prst="rect">
            <a:avLst/>
          </a:prstGeom>
        </p:spPr>
      </p:pic>
    </p:spTree>
    <p:extLst>
      <p:ext uri="{BB962C8B-B14F-4D97-AF65-F5344CB8AC3E}">
        <p14:creationId xmlns:p14="http://schemas.microsoft.com/office/powerpoint/2010/main" val="2619187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40514"/>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Clicking on the second button gives analog values:</a:t>
            </a:r>
          </a:p>
        </p:txBody>
      </p:sp>
      <p:pic>
        <p:nvPicPr>
          <p:cNvPr id="5" name="Picture 4">
            <a:extLst>
              <a:ext uri="{FF2B5EF4-FFF2-40B4-BE49-F238E27FC236}">
                <a16:creationId xmlns:a16="http://schemas.microsoft.com/office/drawing/2014/main" id="{B9CC6091-3CB1-4998-8B4B-70F824CF4B2C}"/>
              </a:ext>
            </a:extLst>
          </p:cNvPr>
          <p:cNvPicPr>
            <a:picLocks noChangeAspect="1"/>
          </p:cNvPicPr>
          <p:nvPr/>
        </p:nvPicPr>
        <p:blipFill>
          <a:blip r:embed="rId3"/>
          <a:stretch>
            <a:fillRect/>
          </a:stretch>
        </p:blipFill>
        <p:spPr>
          <a:xfrm>
            <a:off x="1126889" y="979068"/>
            <a:ext cx="6491111" cy="3651250"/>
          </a:xfrm>
          <a:prstGeom prst="rect">
            <a:avLst/>
          </a:prstGeom>
        </p:spPr>
      </p:pic>
    </p:spTree>
    <p:extLst>
      <p:ext uri="{BB962C8B-B14F-4D97-AF65-F5344CB8AC3E}">
        <p14:creationId xmlns:p14="http://schemas.microsoft.com/office/powerpoint/2010/main" val="2893505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54939" y="640514"/>
            <a:ext cx="8750461"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Clicking on the third button gives digital values:</a:t>
            </a:r>
          </a:p>
        </p:txBody>
      </p:sp>
      <p:pic>
        <p:nvPicPr>
          <p:cNvPr id="5" name="Picture 4">
            <a:extLst>
              <a:ext uri="{FF2B5EF4-FFF2-40B4-BE49-F238E27FC236}">
                <a16:creationId xmlns:a16="http://schemas.microsoft.com/office/drawing/2014/main" id="{E05307DE-B242-4DED-9F53-AB033FE9FED6}"/>
              </a:ext>
            </a:extLst>
          </p:cNvPr>
          <p:cNvPicPr>
            <a:picLocks noChangeAspect="1"/>
          </p:cNvPicPr>
          <p:nvPr/>
        </p:nvPicPr>
        <p:blipFill>
          <a:blip r:embed="rId3"/>
          <a:stretch>
            <a:fillRect/>
          </a:stretch>
        </p:blipFill>
        <p:spPr>
          <a:xfrm>
            <a:off x="1036237" y="934258"/>
            <a:ext cx="6581763" cy="3702242"/>
          </a:xfrm>
          <a:prstGeom prst="rect">
            <a:avLst/>
          </a:prstGeom>
        </p:spPr>
      </p:pic>
    </p:spTree>
    <p:extLst>
      <p:ext uri="{BB962C8B-B14F-4D97-AF65-F5344CB8AC3E}">
        <p14:creationId xmlns:p14="http://schemas.microsoft.com/office/powerpoint/2010/main" val="931357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503" name="Google Shape;503;p34"/>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rgbClr val="FF9800"/>
                </a:solidFill>
              </a:rPr>
              <a:t>THANKS!</a:t>
            </a:r>
            <a:endParaRPr sz="6000">
              <a:solidFill>
                <a:srgbClr val="FF9800"/>
              </a:solidFill>
            </a:endParaRPr>
          </a:p>
        </p:txBody>
      </p:sp>
      <p:sp>
        <p:nvSpPr>
          <p:cNvPr id="504" name="Google Shape;504;p34"/>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a:p>
            <a:pPr marL="0" lvl="0" indent="0" algn="ctr" rtl="0">
              <a:spcBef>
                <a:spcPts val="0"/>
              </a:spcBef>
              <a:spcAft>
                <a:spcPts val="0"/>
              </a:spcAft>
              <a:buClr>
                <a:schemeClr val="dk1"/>
              </a:buClr>
              <a:buSzPts val="1100"/>
              <a:buFont typeface="Arial"/>
              <a:buNone/>
            </a:pPr>
            <a:r>
              <a:rPr lang="en" sz="2000" dirty="0"/>
              <a:t>You can find me at</a:t>
            </a:r>
            <a:endParaRPr sz="2000" dirty="0"/>
          </a:p>
          <a:p>
            <a:pPr marL="0" lvl="0" indent="0" algn="ctr" rtl="0">
              <a:spcBef>
                <a:spcPts val="0"/>
              </a:spcBef>
              <a:spcAft>
                <a:spcPts val="0"/>
              </a:spcAft>
              <a:buClr>
                <a:schemeClr val="dk1"/>
              </a:buClr>
              <a:buSzPts val="1100"/>
              <a:buFont typeface="Arial"/>
              <a:buNone/>
            </a:pPr>
            <a:r>
              <a:rPr lang="en-IN" sz="2000" dirty="0"/>
              <a:t>subhadeep.d16@iiits.in</a:t>
            </a:r>
            <a:endParaRPr sz="2000" b="1" dirty="0"/>
          </a:p>
        </p:txBody>
      </p:sp>
      <p:grpSp>
        <p:nvGrpSpPr>
          <p:cNvPr id="505" name="Google Shape;505;p34"/>
          <p:cNvGrpSpPr/>
          <p:nvPr/>
        </p:nvGrpSpPr>
        <p:grpSpPr>
          <a:xfrm>
            <a:off x="3996210" y="966817"/>
            <a:ext cx="1197664" cy="1126777"/>
            <a:chOff x="5972700" y="2330200"/>
            <a:chExt cx="411625" cy="387275"/>
          </a:xfrm>
        </p:grpSpPr>
        <p:sp>
          <p:nvSpPr>
            <p:cNvPr id="506" name="Google Shape;50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Install the Arduino IDE software</a:t>
            </a:r>
          </a:p>
        </p:txBody>
      </p:sp>
      <p:pic>
        <p:nvPicPr>
          <p:cNvPr id="5" name="Picture 4">
            <a:extLst>
              <a:ext uri="{FF2B5EF4-FFF2-40B4-BE49-F238E27FC236}">
                <a16:creationId xmlns:a16="http://schemas.microsoft.com/office/drawing/2014/main" id="{726F413F-DF73-4B21-BC8D-EAAFE816F011}"/>
              </a:ext>
            </a:extLst>
          </p:cNvPr>
          <p:cNvPicPr>
            <a:picLocks noChangeAspect="1"/>
          </p:cNvPicPr>
          <p:nvPr/>
        </p:nvPicPr>
        <p:blipFill rotWithShape="1">
          <a:blip r:embed="rId3"/>
          <a:srcRect r="1579" b="567"/>
          <a:stretch/>
        </p:blipFill>
        <p:spPr>
          <a:xfrm>
            <a:off x="2598636" y="1583240"/>
            <a:ext cx="3946702" cy="2737094"/>
          </a:xfrm>
          <a:prstGeom prst="rect">
            <a:avLst/>
          </a:prstGeom>
        </p:spPr>
      </p:pic>
    </p:spTree>
    <p:extLst>
      <p:ext uri="{BB962C8B-B14F-4D97-AF65-F5344CB8AC3E}">
        <p14:creationId xmlns:p14="http://schemas.microsoft.com/office/powerpoint/2010/main" val="328933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Open Arduino IDE and go to Preferences in File dropdown menu (Only for NodeMCU)</a:t>
            </a:r>
          </a:p>
        </p:txBody>
      </p:sp>
      <p:pic>
        <p:nvPicPr>
          <p:cNvPr id="5" name="Picture 4">
            <a:extLst>
              <a:ext uri="{FF2B5EF4-FFF2-40B4-BE49-F238E27FC236}">
                <a16:creationId xmlns:a16="http://schemas.microsoft.com/office/drawing/2014/main" id="{7B0619A8-6317-46B2-85EA-4A2E4A9B047F}"/>
              </a:ext>
            </a:extLst>
          </p:cNvPr>
          <p:cNvPicPr>
            <a:picLocks noChangeAspect="1"/>
          </p:cNvPicPr>
          <p:nvPr/>
        </p:nvPicPr>
        <p:blipFill>
          <a:blip r:embed="rId3"/>
          <a:stretch>
            <a:fillRect/>
          </a:stretch>
        </p:blipFill>
        <p:spPr>
          <a:xfrm>
            <a:off x="2650903" y="1193850"/>
            <a:ext cx="3552825" cy="3600450"/>
          </a:xfrm>
          <a:prstGeom prst="rect">
            <a:avLst/>
          </a:prstGeom>
        </p:spPr>
      </p:pic>
    </p:spTree>
    <p:extLst>
      <p:ext uri="{BB962C8B-B14F-4D97-AF65-F5344CB8AC3E}">
        <p14:creationId xmlns:p14="http://schemas.microsoft.com/office/powerpoint/2010/main" val="2185288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584775"/>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Add this path to the Additional Board Manager URLs: (Only for NodeMCU) </a:t>
            </a:r>
            <a:r>
              <a:rPr lang="en-IN" sz="1600" dirty="0">
                <a:solidFill>
                  <a:srgbClr val="FF9800"/>
                </a:solidFill>
                <a:latin typeface="Roboto Condensed Light"/>
                <a:sym typeface="Roboto Condensed Light"/>
                <a:hlinkClick r:id="rId3"/>
              </a:rPr>
              <a:t>https://arduino.esp8266.com/stable/package_esp8266com_index.json</a:t>
            </a:r>
            <a:endParaRPr lang="en-IN" sz="1600" dirty="0">
              <a:solidFill>
                <a:srgbClr val="FF9800"/>
              </a:solidFill>
              <a:latin typeface="Roboto Condensed Light"/>
              <a:sym typeface="Roboto Condensed Light"/>
            </a:endParaRPr>
          </a:p>
        </p:txBody>
      </p:sp>
      <p:pic>
        <p:nvPicPr>
          <p:cNvPr id="6" name="Picture 5">
            <a:extLst>
              <a:ext uri="{FF2B5EF4-FFF2-40B4-BE49-F238E27FC236}">
                <a16:creationId xmlns:a16="http://schemas.microsoft.com/office/drawing/2014/main" id="{54D62847-F83C-4E1C-801E-5E886CB10462}"/>
              </a:ext>
            </a:extLst>
          </p:cNvPr>
          <p:cNvPicPr>
            <a:picLocks noChangeAspect="1"/>
          </p:cNvPicPr>
          <p:nvPr/>
        </p:nvPicPr>
        <p:blipFill rotWithShape="1">
          <a:blip r:embed="rId4"/>
          <a:srcRect t="-1" r="416" b="384"/>
          <a:stretch/>
        </p:blipFill>
        <p:spPr>
          <a:xfrm>
            <a:off x="1262115" y="1313980"/>
            <a:ext cx="5509839" cy="3723897"/>
          </a:xfrm>
          <a:prstGeom prst="rect">
            <a:avLst/>
          </a:prstGeom>
        </p:spPr>
      </p:pic>
    </p:spTree>
    <p:extLst>
      <p:ext uri="{BB962C8B-B14F-4D97-AF65-F5344CB8AC3E}">
        <p14:creationId xmlns:p14="http://schemas.microsoft.com/office/powerpoint/2010/main" val="505513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8D1CEA62-EBE8-4DE5-94AB-D511E7214430}"/>
              </a:ext>
            </a:extLst>
          </p:cNvPr>
          <p:cNvSpPr txBox="1"/>
          <p:nvPr/>
        </p:nvSpPr>
        <p:spPr>
          <a:xfrm>
            <a:off x="300942" y="729205"/>
            <a:ext cx="8252749" cy="338554"/>
          </a:xfrm>
          <a:prstGeom prst="rect">
            <a:avLst/>
          </a:prstGeom>
          <a:noFill/>
        </p:spPr>
        <p:txBody>
          <a:bodyPr wrap="square" rtlCol="0">
            <a:spAutoFit/>
          </a:bodyPr>
          <a:lstStyle/>
          <a:p>
            <a:pPr>
              <a:spcAft>
                <a:spcPts val="1000"/>
              </a:spcAft>
              <a:buClr>
                <a:srgbClr val="FF9800"/>
              </a:buClr>
              <a:buSzPts val="2000"/>
            </a:pPr>
            <a:r>
              <a:rPr lang="en-IN" sz="1600" dirty="0">
                <a:solidFill>
                  <a:srgbClr val="FF9800"/>
                </a:solidFill>
                <a:latin typeface="Roboto Condensed Light"/>
                <a:sym typeface="Roboto Condensed Light"/>
              </a:rPr>
              <a:t>Go to Board Manager in the Tools dropdown menu. (Only for NodeMCU)</a:t>
            </a:r>
          </a:p>
        </p:txBody>
      </p:sp>
      <p:pic>
        <p:nvPicPr>
          <p:cNvPr id="5" name="Picture 4">
            <a:extLst>
              <a:ext uri="{FF2B5EF4-FFF2-40B4-BE49-F238E27FC236}">
                <a16:creationId xmlns:a16="http://schemas.microsoft.com/office/drawing/2014/main" id="{CABABF8A-8499-4537-9008-AF37D53F3ABD}"/>
              </a:ext>
            </a:extLst>
          </p:cNvPr>
          <p:cNvPicPr>
            <a:picLocks noChangeAspect="1"/>
          </p:cNvPicPr>
          <p:nvPr/>
        </p:nvPicPr>
        <p:blipFill>
          <a:blip r:embed="rId3"/>
          <a:stretch>
            <a:fillRect/>
          </a:stretch>
        </p:blipFill>
        <p:spPr>
          <a:xfrm>
            <a:off x="1579341" y="1327200"/>
            <a:ext cx="5695950" cy="3467100"/>
          </a:xfrm>
          <a:prstGeom prst="rect">
            <a:avLst/>
          </a:prstGeom>
        </p:spPr>
      </p:pic>
    </p:spTree>
    <p:extLst>
      <p:ext uri="{BB962C8B-B14F-4D97-AF65-F5344CB8AC3E}">
        <p14:creationId xmlns:p14="http://schemas.microsoft.com/office/powerpoint/2010/main" val="3521137195"/>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DD44D15-6BDD-41D9-9173-4091369A4E70}">
  <we:reference id="wa104380862" version="1.5.0.0" store="en-US"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599</TotalTime>
  <Words>1490</Words>
  <Application>Microsoft Office PowerPoint</Application>
  <PresentationFormat>On-screen Show (16:9)</PresentationFormat>
  <Paragraphs>154</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Arvo</vt:lpstr>
      <vt:lpstr>Roboto</vt:lpstr>
      <vt:lpstr>Roboto Condensed</vt:lpstr>
      <vt:lpstr>Roboto Condensed Light</vt:lpstr>
      <vt:lpstr>Salerio template</vt:lpstr>
      <vt:lpstr>Internet of Things</vt:lpstr>
      <vt:lpstr>Installing Arduino IDE for NodeMCU and 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Sensors to the Arduino/ NodeMCU</vt:lpstr>
      <vt:lpstr>Connecting sensors to Arduino/NodeMCU</vt:lpstr>
      <vt:lpstr>Connecting sensors to Arduino/NodeMCU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LED lights for Output</vt:lpstr>
      <vt:lpstr>Connecting LEDs to Arduino</vt:lpstr>
      <vt:lpstr>Powering high voltage devices like motors using L293D ICs</vt:lpstr>
      <vt:lpstr>Connecting High Voltage devices like motors to Arduino through L293D</vt:lpstr>
      <vt:lpstr>Connecting High Voltage devices like motors to Arduino through L293D</vt:lpstr>
      <vt:lpstr>MIT App Inventor 2 tutorial</vt:lpstr>
      <vt:lpstr>Connecting HC05 i.e. Bluetooth Module to Arduino Uno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cp:lastModifiedBy>Subhadeep Dash</cp:lastModifiedBy>
  <cp:revision>46</cp:revision>
  <dcterms:modified xsi:type="dcterms:W3CDTF">2019-06-25T08:44:35Z</dcterms:modified>
</cp:coreProperties>
</file>